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57" r:id="rId4"/>
    <p:sldId id="259" r:id="rId5"/>
    <p:sldId id="263" r:id="rId6"/>
    <p:sldId id="265" r:id="rId7"/>
    <p:sldId id="26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5" r:id="rId23"/>
    <p:sldId id="267" r:id="rId24"/>
    <p:sldId id="268" r:id="rId25"/>
    <p:sldId id="270" r:id="rId26"/>
    <p:sldId id="286" r:id="rId27"/>
    <p:sldId id="287" r:id="rId28"/>
    <p:sldId id="288" r:id="rId29"/>
    <p:sldId id="269" r:id="rId30"/>
    <p:sldId id="289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88C4F-C8CA-45E8-A47E-C9F85EE49378}" type="datetimeFigureOut">
              <a:rPr lang="de-DE" smtClean="0"/>
              <a:pPr/>
              <a:t>09.05.2011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EB504-D414-4359-82B0-ACEAEB7E2FF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EB504-D414-4359-82B0-ACEAEB7E2FFA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9B83-3593-45E2-8B2F-36CEB1FE3A0F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0DBF-E9E9-4C77-9220-4A08CD6A2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C961-8885-42EB-94BE-05712CFA37DC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20868-91F5-4100-B578-0CAB1E150A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00F4-85D4-4744-9113-E9E0723FB6C6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FA45-18E5-4C56-8283-FDACA7E4D6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3E7E-E74A-435C-BA7D-071137B28513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CF5F-1EB8-4EF0-AB24-09ECB9FDA9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BB31-2E75-4D79-B261-1C34CADE04E8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682B-CEEC-4177-A06C-AECC7041CE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B26C-F345-4393-AFA4-FD28902C875F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4FE0-4248-41C0-9DFF-A4D3F097F0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1C757-89D1-4F09-84B1-1FF1ED3FB154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B032-B494-4067-884E-47F1AC9403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CF4D-20B4-4D59-AF7A-B1A74A3BBB66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4650-D95B-4271-BB1D-72C01100DF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C11E-9BDD-411A-94EB-988B8A52E301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D901-C29A-437A-B879-34A3DBCEA6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DF78-5C07-41D9-AEDE-460DDDE7E065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5C0B-94AF-48EA-AFA4-B3A5AF4E62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49AD-E3E0-4B1D-8C1D-B1E6756BD4F4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D0F6-60E2-4A81-852A-4D5F329ABE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55A403-0B33-4C0D-AE48-585C084F96A5}" type="datetimeFigureOut">
              <a:rPr lang="de-DE"/>
              <a:pPr>
                <a:defRPr/>
              </a:pPr>
              <a:t>09.05.2011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6DF545-C1B7-41D1-8EA1-48F8B31FC3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e/Norderney_aerial_photo.jp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96925"/>
          </a:xfrm>
        </p:spPr>
        <p:txBody>
          <a:bodyPr/>
          <a:lstStyle/>
          <a:p>
            <a:pPr algn="r"/>
            <a:r>
              <a:rPr lang="de-DE" dirty="0" smtClean="0">
                <a:latin typeface="Arial" charset="0"/>
                <a:cs typeface="Arial" charset="0"/>
              </a:rPr>
              <a:t>Erfolgsfaktor Regionalität?</a:t>
            </a:r>
          </a:p>
        </p:txBody>
      </p:sp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2268538" y="2492375"/>
            <a:ext cx="6462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AT" sz="2400">
                <a:cs typeface="Arial" charset="0"/>
              </a:rPr>
              <a:t>Peter Weichhart</a:t>
            </a:r>
          </a:p>
          <a:p>
            <a:pPr algn="r"/>
            <a:r>
              <a:rPr lang="de-AT" sz="2400">
                <a:cs typeface="Arial" charset="0"/>
              </a:rPr>
              <a:t>Institut für Geographie und Regionalforschung</a:t>
            </a:r>
          </a:p>
          <a:p>
            <a:pPr algn="r"/>
            <a:r>
              <a:rPr lang="de-AT" sz="2400">
                <a:cs typeface="Arial" charset="0"/>
              </a:rPr>
              <a:t> der Universität Wien</a:t>
            </a:r>
          </a:p>
        </p:txBody>
      </p:sp>
      <p:sp>
        <p:nvSpPr>
          <p:cNvPr id="13316" name="Textfeld 11"/>
          <p:cNvSpPr txBox="1">
            <a:spLocks noChangeArrowheads="1"/>
          </p:cNvSpPr>
          <p:nvPr/>
        </p:nvSpPr>
        <p:spPr bwMode="auto">
          <a:xfrm>
            <a:off x="4691063" y="5929313"/>
            <a:ext cx="406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>
                <a:cs typeface="Arial" charset="0"/>
              </a:rPr>
              <a:t>Tag der OÖ Lebensmittel, 9. Mai 2011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0"/>
            <a:ext cx="23129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feld 13"/>
          <p:cNvSpPr txBox="1">
            <a:spLocks noChangeArrowheads="1"/>
          </p:cNvSpPr>
          <p:nvPr/>
        </p:nvSpPr>
        <p:spPr bwMode="auto">
          <a:xfrm>
            <a:off x="7553325" y="648811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/>
              <a:t>P287Regionalitaet01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 – ein „schillernder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Begriff“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P287Regionalitaet10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3000364" y="1785926"/>
            <a:ext cx="572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„Region“ (Google): Ungefähr 888.000.000 Ergebnisse!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00034" y="2214554"/>
            <a:ext cx="8226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„Region“ ist ein Fachbegriff der Raumwissenschaften und</a:t>
            </a:r>
          </a:p>
          <a:p>
            <a:pPr algn="r"/>
            <a:r>
              <a:rPr lang="de-DE" sz="2400" dirty="0" smtClean="0"/>
              <a:t>der Regionalforschung. Es existieren unterschiedliche</a:t>
            </a:r>
          </a:p>
          <a:p>
            <a:pPr algn="r"/>
            <a:r>
              <a:rPr lang="de-DE" sz="2400" dirty="0" smtClean="0"/>
              <a:t>Konzepte des Begriffs, die sorgfältig unterschieden werden</a:t>
            </a:r>
          </a:p>
          <a:p>
            <a:pPr algn="r"/>
            <a:r>
              <a:rPr lang="de-DE" sz="2400" dirty="0" smtClean="0"/>
              <a:t>müssen.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017735" y="3786190"/>
            <a:ext cx="7739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Es gibt vier grundlegende Bedeutungsdimensionen, die</a:t>
            </a:r>
          </a:p>
          <a:p>
            <a:pPr algn="r"/>
            <a:r>
              <a:rPr lang="de-DE" sz="2400" dirty="0" smtClean="0"/>
              <a:t>für alle Konzeptvarianten Gültigkeit besitzen: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071538" y="4786322"/>
            <a:ext cx="7672293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„Region“ bezieht sich immer auf eine „Adressangabe“</a:t>
            </a:r>
          </a:p>
          <a:p>
            <a:r>
              <a:rPr lang="de-DE" sz="2400" dirty="0" smtClean="0"/>
              <a:t>  </a:t>
            </a:r>
            <a:r>
              <a:rPr lang="de-DE" sz="2400" i="1" u="sng" dirty="0" smtClean="0"/>
              <a:t>und</a:t>
            </a:r>
            <a:r>
              <a:rPr lang="de-DE" sz="2400" dirty="0" smtClean="0"/>
              <a:t> auf eine oder mehrere inhaltliche Eigenschaften.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929910" y="5929330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(Ist nur eine „Adressangabe“ gemeint, spricht man von „Gebiet“.)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 – ein „schillernder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Begriff“</a:t>
            </a:r>
            <a:endParaRPr lang="de-DE" dirty="0"/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P287Regionalitaet11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500034" y="1785926"/>
            <a:ext cx="7840608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„Region“ bezieht sich immer auf einen „mittleren“ Maß-</a:t>
            </a:r>
          </a:p>
          <a:p>
            <a:r>
              <a:rPr lang="de-DE" sz="2400" dirty="0" smtClean="0"/>
              <a:t>  </a:t>
            </a:r>
            <a:r>
              <a:rPr lang="de-DE" sz="2400" dirty="0" err="1" smtClean="0"/>
              <a:t>stabsbereich</a:t>
            </a:r>
            <a:r>
              <a:rPr lang="de-DE" sz="2400" dirty="0" smtClean="0"/>
              <a:t>. Eine Region ist größer als das kleinste</a:t>
            </a:r>
          </a:p>
          <a:p>
            <a:r>
              <a:rPr lang="de-DE" sz="2400" dirty="0" smtClean="0"/>
              <a:t>  und kleiner als das größte Element eines räumlichen </a:t>
            </a:r>
          </a:p>
          <a:p>
            <a:r>
              <a:rPr lang="de-DE" sz="2400" dirty="0" smtClean="0"/>
              <a:t>  Systems.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00034" y="3429000"/>
            <a:ext cx="7986482" cy="2308324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Deshalb ist „Region“ ein </a:t>
            </a:r>
            <a:r>
              <a:rPr lang="de-DE" sz="2400" i="1" dirty="0" smtClean="0"/>
              <a:t>relationaler</a:t>
            </a:r>
            <a:r>
              <a:rPr lang="de-DE" sz="2400" dirty="0" smtClean="0"/>
              <a:t> Begriff. In </a:t>
            </a:r>
            <a:r>
              <a:rPr lang="de-DE" sz="2400" dirty="0" err="1" smtClean="0"/>
              <a:t>Zusam</a:t>
            </a:r>
            <a:r>
              <a:rPr lang="de-DE" sz="2400" dirty="0" smtClean="0"/>
              <a:t>-</a:t>
            </a:r>
          </a:p>
          <a:p>
            <a:r>
              <a:rPr lang="de-DE" sz="2400" dirty="0" smtClean="0"/>
              <a:t>  </a:t>
            </a:r>
            <a:r>
              <a:rPr lang="de-DE" sz="2400" dirty="0" err="1" smtClean="0"/>
              <a:t>menhang</a:t>
            </a:r>
            <a:r>
              <a:rPr lang="de-DE" sz="2400" dirty="0" smtClean="0"/>
              <a:t> mit dem räumlichen System „Bundesland“ ist</a:t>
            </a:r>
          </a:p>
          <a:p>
            <a:r>
              <a:rPr lang="de-DE" sz="2400" dirty="0" smtClean="0"/>
              <a:t>  eine Region größer als eine Gemeinde, aber kleiner als</a:t>
            </a:r>
          </a:p>
          <a:p>
            <a:r>
              <a:rPr lang="de-DE" sz="2400" dirty="0" smtClean="0"/>
              <a:t>  das Land. Im Kontext „Europa“ wären die Alpen eine</a:t>
            </a:r>
          </a:p>
          <a:p>
            <a:r>
              <a:rPr lang="de-DE" sz="2400" dirty="0" smtClean="0"/>
              <a:t>  Region, bezogen auf das System „Erde“ ist der „</a:t>
            </a:r>
            <a:r>
              <a:rPr lang="de-DE" sz="2400" dirty="0" err="1" smtClean="0"/>
              <a:t>Zirkum</a:t>
            </a:r>
            <a:r>
              <a:rPr lang="de-DE" sz="2400" dirty="0" smtClean="0"/>
              <a:t>-</a:t>
            </a:r>
          </a:p>
          <a:p>
            <a:r>
              <a:rPr lang="de-DE" sz="2400" dirty="0" smtClean="0"/>
              <a:t>  pazifische Raum“ eine Region.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285852" y="5929330"/>
            <a:ext cx="7447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Man kann also Mikro-, </a:t>
            </a:r>
            <a:r>
              <a:rPr lang="de-DE" sz="2000" dirty="0" err="1" smtClean="0"/>
              <a:t>Meso</a:t>
            </a:r>
            <a:r>
              <a:rPr lang="de-DE" sz="2000" dirty="0" smtClean="0"/>
              <a:t>- und Makroregionen unterscheiden.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 – ein „schillernder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Begriff“</a:t>
            </a:r>
            <a:endParaRPr lang="de-DE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P287Regionalitaet12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2000240"/>
            <a:ext cx="8071825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Regionen sind räumliche Einheiten, die in der Regel</a:t>
            </a:r>
          </a:p>
          <a:p>
            <a:r>
              <a:rPr lang="de-DE" sz="2400" dirty="0" smtClean="0"/>
              <a:t>  von administrativen Grenzen </a:t>
            </a:r>
            <a:r>
              <a:rPr lang="de-DE" sz="2400" i="1" dirty="0" smtClean="0"/>
              <a:t>unabhängig</a:t>
            </a:r>
            <a:r>
              <a:rPr lang="de-DE" sz="2400" dirty="0" smtClean="0"/>
              <a:t> sind. Sie </a:t>
            </a:r>
          </a:p>
          <a:p>
            <a:r>
              <a:rPr lang="de-DE" sz="2400" dirty="0" smtClean="0"/>
              <a:t>  können also Staatsgrenzen oder Landesgrenzen</a:t>
            </a:r>
          </a:p>
          <a:p>
            <a:r>
              <a:rPr lang="de-DE" sz="2400" dirty="0" smtClean="0"/>
              <a:t>  schneiden (Ausnahme: normative Regionen, Territorien).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631897" y="4143380"/>
            <a:ext cx="6125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(Beispiele: Salzkammergut, Salzburger Zentralraum,</a:t>
            </a:r>
          </a:p>
          <a:p>
            <a:pPr algn="r"/>
            <a:r>
              <a:rPr lang="de-DE" sz="2000" dirty="0" err="1" smtClean="0"/>
              <a:t>Regio</a:t>
            </a:r>
            <a:r>
              <a:rPr lang="de-DE" sz="2000" dirty="0" smtClean="0"/>
              <a:t> </a:t>
            </a:r>
            <a:r>
              <a:rPr lang="de-DE" sz="2000" dirty="0" err="1" smtClean="0"/>
              <a:t>Basiliensis</a:t>
            </a:r>
            <a:r>
              <a:rPr lang="de-DE" sz="2000" dirty="0" smtClean="0"/>
              <a:t> etc.)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Inhaltliche Varianten des Regionsbegriffs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P287Regionalitaet13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71472" y="2000240"/>
            <a:ext cx="607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1.) Homogene Region (Ähnlichkeitsregion):</a:t>
            </a:r>
            <a:endParaRPr lang="de-DE" sz="2400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857224" y="2500306"/>
            <a:ext cx="6922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Gebiete, die in Bezug auf bestimmte Attribute Ähnlichkeiten</a:t>
            </a:r>
          </a:p>
          <a:p>
            <a:r>
              <a:rPr lang="de-DE" sz="2000" dirty="0" smtClean="0"/>
              <a:t>aufweisen (Fremdenverkehrsregion, Bergbauregion)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71472" y="3500438"/>
            <a:ext cx="660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2.) Funktionalregionen (Verflechtungsregionen)</a:t>
            </a:r>
            <a:endParaRPr lang="de-DE" sz="2400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857224" y="4071942"/>
            <a:ext cx="67957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Gebiete, in denen ausgeprägte funktionale Verflechtungen</a:t>
            </a:r>
          </a:p>
          <a:p>
            <a:r>
              <a:rPr lang="de-DE" sz="2000" dirty="0" smtClean="0"/>
              <a:t>zwischen den Teilbereichen bestehen (Geld- und Waren-</a:t>
            </a:r>
          </a:p>
          <a:p>
            <a:r>
              <a:rPr lang="de-DE" sz="2000" dirty="0" smtClean="0"/>
              <a:t>ströme, Pendlerbeziehungen, soziale Beziehungen, </a:t>
            </a:r>
            <a:r>
              <a:rPr lang="de-DE" sz="2000" dirty="0" err="1" smtClean="0"/>
              <a:t>zen</a:t>
            </a:r>
            <a:r>
              <a:rPr lang="de-DE" sz="2000" dirty="0" smtClean="0"/>
              <a:t>-</a:t>
            </a:r>
          </a:p>
          <a:p>
            <a:r>
              <a:rPr lang="de-DE" sz="2000" dirty="0" err="1" smtClean="0"/>
              <a:t>tralörtliche</a:t>
            </a:r>
            <a:r>
              <a:rPr lang="de-DE" sz="2000" dirty="0" smtClean="0"/>
              <a:t> Verflechtungen etc.). Es handelt sich hier meist</a:t>
            </a:r>
          </a:p>
          <a:p>
            <a:r>
              <a:rPr lang="de-DE" sz="2000" dirty="0" smtClean="0"/>
              <a:t>um Stadt-Umland-Regionen.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2910" y="5786454"/>
            <a:ext cx="8028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(Oberösterreichischer Zentralraum, Salzburger Zentralraum, „</a:t>
            </a:r>
            <a:r>
              <a:rPr lang="de-DE" sz="2000" dirty="0" err="1" smtClean="0"/>
              <a:t>Greater</a:t>
            </a:r>
            <a:endParaRPr lang="de-DE" sz="2000" dirty="0" smtClean="0"/>
          </a:p>
          <a:p>
            <a:pPr algn="r"/>
            <a:r>
              <a:rPr lang="de-DE" sz="2000" dirty="0" smtClean="0"/>
              <a:t>Vienna Region“ etc.)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Inhaltliche Varianten des Regionsbegriffs</a:t>
            </a:r>
            <a:endParaRPr lang="de-DE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6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P287Regionalitaet14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71472" y="2000240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3.) Normative Region (Programmregion,)</a:t>
            </a:r>
            <a:endParaRPr lang="de-DE" sz="2400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857224" y="2571744"/>
            <a:ext cx="6925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Räumliche Gültigkeitsbereiche von Normen und </a:t>
            </a:r>
            <a:r>
              <a:rPr lang="de-DE" sz="2000" dirty="0" err="1" smtClean="0"/>
              <a:t>Rechtsvor</a:t>
            </a:r>
            <a:r>
              <a:rPr lang="de-DE" sz="2000" dirty="0" smtClean="0"/>
              <a:t>-</a:t>
            </a:r>
          </a:p>
          <a:p>
            <a:r>
              <a:rPr lang="de-DE" sz="2000" dirty="0" err="1" smtClean="0"/>
              <a:t>schriften</a:t>
            </a:r>
            <a:r>
              <a:rPr lang="de-DE" sz="2000" dirty="0" smtClean="0"/>
              <a:t> (</a:t>
            </a:r>
            <a:r>
              <a:rPr lang="de-DE" sz="2000" dirty="0" err="1" smtClean="0"/>
              <a:t>Euregios</a:t>
            </a:r>
            <a:r>
              <a:rPr lang="de-DE" sz="2000" dirty="0" smtClean="0"/>
              <a:t>, Planungsregionen, Territorien)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00034" y="3571876"/>
            <a:ext cx="422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4.) Lebensweltliche Regionen</a:t>
            </a:r>
            <a:endParaRPr lang="de-DE" sz="2400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857224" y="4143380"/>
            <a:ext cx="7739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Raumkonzepte der Alltagswelt auf regionaler Maßstabsebene.</a:t>
            </a:r>
          </a:p>
          <a:p>
            <a:r>
              <a:rPr lang="de-DE" sz="2000" dirty="0" smtClean="0"/>
              <a:t>Beispiele: Waldviertel, Salzkammergut, </a:t>
            </a:r>
            <a:r>
              <a:rPr lang="de-DE" sz="2000" dirty="0" err="1" smtClean="0"/>
              <a:t>Lungau</a:t>
            </a:r>
            <a:r>
              <a:rPr lang="de-DE" sz="2000" dirty="0" smtClean="0"/>
              <a:t>, Allgäu, Toskana …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857224" y="5000636"/>
            <a:ext cx="7469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Zwei Ausprägungsformen: </a:t>
            </a:r>
            <a:r>
              <a:rPr lang="de-DE" sz="2400" u="sng" dirty="0" smtClean="0"/>
              <a:t>Wahrnehmungsregion</a:t>
            </a:r>
            <a:r>
              <a:rPr lang="de-DE" sz="2400" dirty="0" smtClean="0"/>
              <a:t> und</a:t>
            </a:r>
          </a:p>
          <a:p>
            <a:r>
              <a:rPr lang="de-DE" sz="2400" u="sng" dirty="0" smtClean="0"/>
              <a:t>Identitätsregion</a:t>
            </a:r>
            <a:r>
              <a:rPr lang="de-DE" sz="2400" dirty="0" smtClean="0"/>
              <a:t>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Lebensweltliche Regionen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P287Regionalitaet15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661735" y="1285860"/>
            <a:ext cx="8102411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i="1" dirty="0" smtClean="0"/>
              <a:t>Wahrnehmungsregionen</a:t>
            </a:r>
            <a:r>
              <a:rPr lang="de-DE" sz="2400" dirty="0" smtClean="0"/>
              <a:t> sind kognitive </a:t>
            </a:r>
            <a:r>
              <a:rPr lang="de-DE" sz="2400" dirty="0" err="1" smtClean="0"/>
              <a:t>Konstrukte</a:t>
            </a:r>
            <a:r>
              <a:rPr lang="de-DE" sz="2400" dirty="0" smtClean="0"/>
              <a:t> der All-</a:t>
            </a:r>
          </a:p>
          <a:p>
            <a:pPr algn="r"/>
            <a:r>
              <a:rPr lang="de-DE" sz="2400" dirty="0" err="1" smtClean="0"/>
              <a:t>tagswelt</a:t>
            </a:r>
            <a:r>
              <a:rPr lang="de-DE" sz="2400" dirty="0" smtClean="0"/>
              <a:t>, die als ganzheitliche Denkstruktur die sozialen,</a:t>
            </a:r>
          </a:p>
          <a:p>
            <a:pPr algn="r"/>
            <a:r>
              <a:rPr lang="de-DE" sz="2400" dirty="0" smtClean="0"/>
              <a:t> kulturellen und ökonomischen Gegebenheiten, die </a:t>
            </a:r>
            <a:r>
              <a:rPr lang="de-DE" sz="2400" dirty="0" err="1" smtClean="0"/>
              <a:t>land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err="1" smtClean="0"/>
              <a:t>schaftlichen</a:t>
            </a:r>
            <a:r>
              <a:rPr lang="de-DE" sz="2400" dirty="0" smtClean="0"/>
              <a:t> Charakteristika und die Bevölkerung des </a:t>
            </a:r>
            <a:r>
              <a:rPr lang="de-DE" sz="2400" dirty="0" err="1" smtClean="0"/>
              <a:t>be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smtClean="0"/>
              <a:t>treffenden Gebietes repräsentieren.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857290" y="3357562"/>
            <a:ext cx="7896521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Zu </a:t>
            </a:r>
            <a:r>
              <a:rPr lang="de-DE" sz="2400" i="1" dirty="0" smtClean="0"/>
              <a:t>Identitätsregionen</a:t>
            </a:r>
            <a:r>
              <a:rPr lang="de-DE" sz="2400" dirty="0" smtClean="0"/>
              <a:t> werden sie dann, wenn Menschen</a:t>
            </a:r>
          </a:p>
          <a:p>
            <a:pPr algn="r"/>
            <a:r>
              <a:rPr lang="de-DE" sz="2400" dirty="0" smtClean="0"/>
              <a:t>sich selbst mit einer Wahrnehmungsregion identifizieren,</a:t>
            </a:r>
          </a:p>
          <a:p>
            <a:pPr algn="r"/>
            <a:r>
              <a:rPr lang="de-DE" sz="2400" dirty="0" smtClean="0"/>
              <a:t>sie gleichsam als „Projektionsfläche“ für die eigene</a:t>
            </a:r>
          </a:p>
          <a:p>
            <a:pPr algn="r"/>
            <a:r>
              <a:rPr lang="de-DE" sz="2400" dirty="0" smtClean="0"/>
              <a:t>Ich-Identität nutzen.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786050" y="5072074"/>
            <a:ext cx="594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„Ich bin ein </a:t>
            </a:r>
            <a:r>
              <a:rPr lang="de-DE" sz="2000" dirty="0" err="1" smtClean="0"/>
              <a:t>Innviertler</a:t>
            </a:r>
            <a:r>
              <a:rPr lang="de-DE" sz="2000" dirty="0" smtClean="0"/>
              <a:t>“, „Ich bin eine </a:t>
            </a:r>
            <a:r>
              <a:rPr lang="de-DE" sz="2000" dirty="0" err="1" smtClean="0"/>
              <a:t>Mühlviertlerin</a:t>
            </a:r>
            <a:r>
              <a:rPr lang="de-DE" sz="2000" dirty="0" smtClean="0"/>
              <a:t>“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857224" y="5572140"/>
            <a:ext cx="7855740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Die Folge: Loyalitäts- und Verantwortungsgefühle für die</a:t>
            </a:r>
          </a:p>
          <a:p>
            <a:pPr algn="r"/>
            <a:r>
              <a:rPr lang="de-DE" sz="2400" dirty="0" smtClean="0"/>
              <a:t>betreffende Region!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2942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„Raumbezogene Identität“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P287Regionalitaet16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85720" y="1214422"/>
            <a:ext cx="8441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Die Verknüpfung von Ich- und Gruppenidentitäten mit </a:t>
            </a:r>
            <a:r>
              <a:rPr lang="de-DE" sz="2400" dirty="0" err="1" smtClean="0"/>
              <a:t>be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smtClean="0"/>
              <a:t>stimmten Orten oder Regionen wird als </a:t>
            </a:r>
            <a:r>
              <a:rPr lang="de-DE" sz="2400" u="sng" dirty="0" smtClean="0"/>
              <a:t>„raumbezogene</a:t>
            </a:r>
          </a:p>
          <a:p>
            <a:pPr algn="r"/>
            <a:r>
              <a:rPr lang="de-DE" sz="2400" u="sng" dirty="0" smtClean="0"/>
              <a:t>Identität“</a:t>
            </a:r>
            <a:r>
              <a:rPr lang="de-DE" sz="2400" dirty="0" smtClean="0"/>
              <a:t> („</a:t>
            </a:r>
            <a:r>
              <a:rPr lang="de-DE" sz="2400" dirty="0" err="1" smtClean="0"/>
              <a:t>place</a:t>
            </a:r>
            <a:r>
              <a:rPr lang="de-DE" sz="2400" dirty="0" smtClean="0"/>
              <a:t> </a:t>
            </a:r>
            <a:r>
              <a:rPr lang="de-DE" sz="2400" dirty="0" err="1" smtClean="0"/>
              <a:t>identity</a:t>
            </a:r>
            <a:r>
              <a:rPr lang="de-DE" sz="2400" dirty="0" smtClean="0"/>
              <a:t>“) bezeichnet und von verschiede-</a:t>
            </a:r>
          </a:p>
          <a:p>
            <a:pPr algn="r"/>
            <a:r>
              <a:rPr lang="de-DE" sz="2400" dirty="0" err="1" smtClean="0"/>
              <a:t>nen</a:t>
            </a:r>
            <a:r>
              <a:rPr lang="de-DE" sz="2400" dirty="0" smtClean="0"/>
              <a:t> wissenschaftlichen Disziplinen untersucht  (</a:t>
            </a:r>
            <a:r>
              <a:rPr lang="de-DE" sz="2400" dirty="0" err="1" smtClean="0"/>
              <a:t>Persön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err="1" smtClean="0"/>
              <a:t>lichkeitspsychologie</a:t>
            </a:r>
            <a:r>
              <a:rPr lang="de-DE" sz="2400" dirty="0" smtClean="0"/>
              <a:t>, Umweltpsychologie, Soziologie, Sozial-</a:t>
            </a:r>
          </a:p>
          <a:p>
            <a:pPr algn="r"/>
            <a:r>
              <a:rPr lang="de-DE" sz="2400" dirty="0" err="1" smtClean="0"/>
              <a:t>geographie</a:t>
            </a:r>
            <a:r>
              <a:rPr lang="de-DE" sz="2400" dirty="0" smtClean="0"/>
              <a:t> etc.)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500034" y="3571876"/>
            <a:ext cx="8277522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Der „Region-</a:t>
            </a:r>
            <a:r>
              <a:rPr lang="de-DE" sz="2400" dirty="0" err="1" smtClean="0"/>
              <a:t>of</a:t>
            </a:r>
            <a:r>
              <a:rPr lang="de-DE" sz="2400" dirty="0" smtClean="0"/>
              <a:t>-Origin-Effekt“ kann sich nur dann einstellen,</a:t>
            </a:r>
          </a:p>
          <a:p>
            <a:pPr algn="r"/>
            <a:r>
              <a:rPr lang="de-DE" sz="2400" dirty="0" smtClean="0"/>
              <a:t>wenn es sich bei der betreffenden Region für einen </a:t>
            </a:r>
            <a:r>
              <a:rPr lang="de-DE" sz="2400" dirty="0" err="1" smtClean="0"/>
              <a:t>Konsu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err="1" smtClean="0"/>
              <a:t>menten</a:t>
            </a:r>
            <a:r>
              <a:rPr lang="de-DE" sz="2400" dirty="0" smtClean="0"/>
              <a:t> um eine Wahrnehmungs- oder Identitätsregion</a:t>
            </a:r>
          </a:p>
          <a:p>
            <a:pPr algn="r"/>
            <a:r>
              <a:rPr lang="de-DE" sz="2400" dirty="0" smtClean="0"/>
              <a:t>handelt.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714348" y="5286388"/>
            <a:ext cx="8042651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Je differenzierter und positiver gefärbt die Wahrnehmung</a:t>
            </a:r>
          </a:p>
          <a:p>
            <a:pPr algn="r"/>
            <a:r>
              <a:rPr lang="de-DE" sz="2400" dirty="0" smtClean="0"/>
              <a:t>und je ausgeprägter der Identitätsbezug, desto wirksamer</a:t>
            </a:r>
          </a:p>
          <a:p>
            <a:pPr algn="r"/>
            <a:r>
              <a:rPr lang="de-DE" sz="2400" dirty="0" smtClean="0"/>
              <a:t>ist der Region-</a:t>
            </a:r>
            <a:r>
              <a:rPr lang="de-DE" sz="2400" dirty="0" err="1" smtClean="0"/>
              <a:t>of</a:t>
            </a:r>
            <a:r>
              <a:rPr lang="de-DE" sz="2400" dirty="0" smtClean="0"/>
              <a:t>-Origin-Effekt!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42942"/>
          </a:xfrm>
        </p:spPr>
        <p:txBody>
          <a:bodyPr/>
          <a:lstStyle/>
          <a:p>
            <a:pPr algn="r"/>
            <a:r>
              <a:rPr lang="de-DE" sz="4000" dirty="0" smtClean="0">
                <a:latin typeface="Arial" pitchFamily="34" charset="0"/>
                <a:cs typeface="Arial" pitchFamily="34" charset="0"/>
              </a:rPr>
              <a:t>Regionalität als Marketingkonzept</a:t>
            </a:r>
            <a:endParaRPr lang="de-D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P287Regionalitaet17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428596" y="1357298"/>
            <a:ext cx="8317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Beim Absatz regionaler Produkte ist grundsätzlich zwischen</a:t>
            </a:r>
          </a:p>
          <a:p>
            <a:pPr algn="r"/>
            <a:r>
              <a:rPr lang="de-DE" sz="2400" dirty="0" smtClean="0"/>
              <a:t>zwei Fällen zu unterscheiden: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00100" y="2428868"/>
            <a:ext cx="7132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1.) dem überregionalen Absatz,</a:t>
            </a:r>
          </a:p>
          <a:p>
            <a:r>
              <a:rPr lang="de-DE" sz="2400" dirty="0" smtClean="0"/>
              <a:t>2.) dem Absatz auf dem regionalen Markt („aus der</a:t>
            </a:r>
          </a:p>
          <a:p>
            <a:r>
              <a:rPr lang="de-DE" sz="2400" dirty="0" smtClean="0"/>
              <a:t>     Region – für die Region“).</a:t>
            </a:r>
            <a:endParaRPr lang="de-DE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37388" y="3929066"/>
            <a:ext cx="8319906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Für den ersten Fall sollte die betreffende Region möglichst</a:t>
            </a:r>
          </a:p>
          <a:p>
            <a:pPr algn="r"/>
            <a:r>
              <a:rPr lang="de-DE" sz="2400" dirty="0" smtClean="0"/>
              <a:t>gut als Wahrnehmungsregion erkennbar sein und ein</a:t>
            </a:r>
          </a:p>
          <a:p>
            <a:pPr algn="r"/>
            <a:r>
              <a:rPr lang="de-DE" sz="2400" dirty="0" smtClean="0"/>
              <a:t> prägnantes und positives Image besitzen. Für den zweiten</a:t>
            </a:r>
          </a:p>
          <a:p>
            <a:pPr algn="r"/>
            <a:r>
              <a:rPr lang="de-DE" sz="2400" dirty="0" smtClean="0"/>
              <a:t>Fall ist zusätzlich eine </a:t>
            </a:r>
            <a:r>
              <a:rPr lang="de-DE" sz="2400" i="1" dirty="0" smtClean="0"/>
              <a:t>Identifikation </a:t>
            </a:r>
            <a:r>
              <a:rPr lang="de-DE" sz="2400" i="1" u="sng" dirty="0" smtClean="0"/>
              <a:t>mit</a:t>
            </a:r>
            <a:r>
              <a:rPr lang="de-DE" sz="2400" i="1" dirty="0" smtClean="0"/>
              <a:t> der Region,</a:t>
            </a:r>
            <a:r>
              <a:rPr lang="de-DE" sz="2400" dirty="0" smtClean="0"/>
              <a:t> also</a:t>
            </a:r>
          </a:p>
          <a:p>
            <a:pPr algn="r"/>
            <a:r>
              <a:rPr lang="de-DE" sz="2400" dirty="0" smtClean="0"/>
              <a:t> eine mehr oder weniger ausgeprägt Ego-Bindung,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hilfreich.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Deutungsmuster von Konsumenten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P287Regionalitaet18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285720" y="1857364"/>
            <a:ext cx="8489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Wie gehen Konsumenten mit der Regionalität von Nahrungs-</a:t>
            </a:r>
          </a:p>
          <a:p>
            <a:pPr algn="r"/>
            <a:r>
              <a:rPr lang="de-DE" sz="2400" dirty="0" smtClean="0"/>
              <a:t>mitteln um? Welche Sinndeutungen verknüpfen sie mit dem</a:t>
            </a:r>
          </a:p>
          <a:p>
            <a:pPr algn="r"/>
            <a:r>
              <a:rPr lang="de-DE" sz="2400" dirty="0" smtClean="0"/>
              <a:t>Konsum regionaler Produkte?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857224" y="3214686"/>
            <a:ext cx="7909601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„Unter spätmodernen Bedingungen werden Konsum und</a:t>
            </a:r>
          </a:p>
          <a:p>
            <a:pPr algn="r"/>
            <a:r>
              <a:rPr lang="de-DE" sz="2400" dirty="0" smtClean="0"/>
              <a:t>Produktion zu zentralen Instanzen sozialer Sinnstiftung“</a:t>
            </a:r>
          </a:p>
          <a:p>
            <a:pPr algn="r"/>
            <a:r>
              <a:rPr lang="de-DE" sz="2400" dirty="0" smtClean="0"/>
              <a:t>(T. FELGENHAUER, 2007, S. 47).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785851" y="4643446"/>
            <a:ext cx="7925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Für die folgenden Deutungsmuster und Motivationslagen</a:t>
            </a:r>
          </a:p>
          <a:p>
            <a:pPr algn="r"/>
            <a:r>
              <a:rPr lang="de-DE" sz="2400" dirty="0" smtClean="0"/>
              <a:t>müssen wir wieder nach dem überregionalen </a:t>
            </a:r>
            <a:r>
              <a:rPr lang="de-DE" sz="2400" i="1" dirty="0" smtClean="0"/>
              <a:t>(„ü“</a:t>
            </a:r>
            <a:r>
              <a:rPr lang="de-DE" sz="2400" dirty="0" smtClean="0"/>
              <a:t>) und</a:t>
            </a:r>
          </a:p>
          <a:p>
            <a:pPr algn="r"/>
            <a:r>
              <a:rPr lang="de-DE" sz="2400" dirty="0" smtClean="0"/>
              <a:t>dem regionalen </a:t>
            </a:r>
            <a:r>
              <a:rPr lang="de-DE" sz="2400" i="1" dirty="0" smtClean="0"/>
              <a:t>(„r“</a:t>
            </a:r>
            <a:r>
              <a:rPr lang="de-DE" sz="2400" dirty="0" smtClean="0"/>
              <a:t>) Markt unterscheiden (Überschnei-</a:t>
            </a:r>
          </a:p>
          <a:p>
            <a:pPr algn="r"/>
            <a:r>
              <a:rPr lang="de-DE" sz="2400" dirty="0" err="1" smtClean="0"/>
              <a:t>dungen</a:t>
            </a:r>
            <a:r>
              <a:rPr lang="de-DE" sz="2400" dirty="0" smtClean="0"/>
              <a:t> möglich).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Qualitätsversprechen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5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P287Regionalitaet19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778568" y="2143116"/>
            <a:ext cx="2978701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„Klasse statt Masse“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70778" y="3000372"/>
            <a:ext cx="827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Regionalität wird als Verweis auf die Produkteigenschaft</a:t>
            </a:r>
          </a:p>
          <a:p>
            <a:pPr algn="r"/>
            <a:r>
              <a:rPr lang="de-DE" sz="2400" dirty="0" smtClean="0"/>
              <a:t>„hohe Qualität“ verstanden. Das Produkt wird als etwas </a:t>
            </a:r>
            <a:r>
              <a:rPr lang="de-DE" sz="2400" dirty="0" err="1" smtClean="0"/>
              <a:t>Be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err="1" smtClean="0"/>
              <a:t>sonderes</a:t>
            </a:r>
            <a:r>
              <a:rPr lang="de-DE" sz="2400" dirty="0" smtClean="0"/>
              <a:t>, oder gar Einzigartiges gesehen (</a:t>
            </a:r>
            <a:r>
              <a:rPr lang="de-DE" sz="2400" i="1" dirty="0" smtClean="0"/>
              <a:t>ü + r</a:t>
            </a:r>
            <a:r>
              <a:rPr lang="de-DE" sz="2400" dirty="0" smtClean="0"/>
              <a:t>).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4479240" y="4714884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smtClean="0"/>
              <a:t>„</a:t>
            </a:r>
            <a:r>
              <a:rPr lang="de-DE" sz="2000" dirty="0" smtClean="0"/>
              <a:t>Für Feinschmecker und Genießer“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pic>
        <p:nvPicPr>
          <p:cNvPr id="23558" name="Picture 6" descr="regional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105025"/>
            <a:ext cx="3348037" cy="1233488"/>
          </a:xfrm>
          <a:prstGeom prst="rect">
            <a:avLst/>
          </a:prstGeom>
          <a:noFill/>
        </p:spPr>
      </p:pic>
      <p:pic>
        <p:nvPicPr>
          <p:cNvPr id="23560" name="Picture 8" descr="Regionalitaet_logo_kle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2268538" cy="2268537"/>
          </a:xfrm>
          <a:prstGeom prst="rect">
            <a:avLst/>
          </a:prstGeom>
          <a:noFill/>
        </p:spPr>
      </p:pic>
      <p:pic>
        <p:nvPicPr>
          <p:cNvPr id="23562" name="Picture 10" descr="img_06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0238" y="3330575"/>
            <a:ext cx="4703762" cy="3527425"/>
          </a:xfrm>
          <a:prstGeom prst="rect">
            <a:avLst/>
          </a:prstGeom>
          <a:noFill/>
        </p:spPr>
      </p:pic>
      <p:pic>
        <p:nvPicPr>
          <p:cNvPr id="23564" name="Picture 12" descr="hea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18188"/>
            <a:ext cx="4679950" cy="1039812"/>
          </a:xfrm>
          <a:prstGeom prst="rect">
            <a:avLst/>
          </a:prstGeom>
          <a:noFill/>
        </p:spPr>
      </p:pic>
      <p:pic>
        <p:nvPicPr>
          <p:cNvPr id="23566" name="Picture 14" descr="kulinarisches-erbe-oe-g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3644900"/>
            <a:ext cx="2479675" cy="2168525"/>
          </a:xfrm>
          <a:prstGeom prst="rect">
            <a:avLst/>
          </a:prstGeom>
          <a:noFill/>
        </p:spPr>
      </p:pic>
      <p:pic>
        <p:nvPicPr>
          <p:cNvPr id="23568" name="Picture 16" descr="8132df3f0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-242888"/>
            <a:ext cx="4716462" cy="2460626"/>
          </a:xfrm>
          <a:prstGeom prst="rect">
            <a:avLst/>
          </a:prstGeom>
          <a:noFill/>
        </p:spPr>
      </p:pic>
      <p:pic>
        <p:nvPicPr>
          <p:cNvPr id="23570" name="Picture 18" descr="cmsima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4427538" cy="2944813"/>
          </a:xfrm>
          <a:prstGeom prst="rect">
            <a:avLst/>
          </a:prstGeom>
          <a:noFill/>
        </p:spPr>
      </p:pic>
      <p:pic>
        <p:nvPicPr>
          <p:cNvPr id="23572" name="Picture 20" descr="starkes_zeichen_produkte_region_760x2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133600"/>
            <a:ext cx="5867400" cy="1566863"/>
          </a:xfrm>
          <a:prstGeom prst="rect">
            <a:avLst/>
          </a:prstGeom>
          <a:noFill/>
        </p:spPr>
      </p:pic>
      <p:pic>
        <p:nvPicPr>
          <p:cNvPr id="23574" name="Picture 22" descr="einlagensicherung_uebersich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0"/>
            <a:ext cx="1619250" cy="1358900"/>
          </a:xfrm>
          <a:prstGeom prst="rect">
            <a:avLst/>
          </a:prstGeom>
          <a:noFill/>
        </p:spPr>
      </p:pic>
      <p:sp>
        <p:nvSpPr>
          <p:cNvPr id="23575" name="Textfeld 2"/>
          <p:cNvSpPr txBox="1">
            <a:spLocks noChangeArrowheads="1"/>
          </p:cNvSpPr>
          <p:nvPr/>
        </p:nvSpPr>
        <p:spPr bwMode="auto">
          <a:xfrm>
            <a:off x="7553325" y="648811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P287Regionalitaet02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5852" y="1785926"/>
            <a:ext cx="7096816" cy="332398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5400" dirty="0" smtClean="0"/>
              <a:t>„</a:t>
            </a:r>
            <a:r>
              <a:rPr lang="de-DE" sz="9600" dirty="0" smtClean="0"/>
              <a:t>Megatrend</a:t>
            </a:r>
            <a:endParaRPr lang="de-DE" sz="5400" dirty="0" smtClean="0"/>
          </a:p>
          <a:p>
            <a:pPr algn="ctr"/>
            <a:r>
              <a:rPr lang="de-DE" sz="9600" dirty="0" smtClean="0"/>
              <a:t>Regionalität“</a:t>
            </a:r>
          </a:p>
          <a:p>
            <a:pPr algn="r"/>
            <a:r>
              <a:rPr lang="de-DE" dirty="0" smtClean="0"/>
              <a:t>Salzburger Nachrichten, 01.04.2011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Hinweis auf traditionelle Agrarkultur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P287Regionalitaet20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5041191" y="2285992"/>
            <a:ext cx="3716082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„Handwerk statt Industrie“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57158" y="3357562"/>
            <a:ext cx="8371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Der Herkunftshinweis wird als Schlüsselinformation über die</a:t>
            </a:r>
          </a:p>
          <a:p>
            <a:pPr algn="r"/>
            <a:r>
              <a:rPr lang="de-DE" sz="2400" dirty="0" smtClean="0"/>
              <a:t>Art der Herstellung gedeutet. Landleben und bäuerliche</a:t>
            </a:r>
          </a:p>
          <a:p>
            <a:pPr algn="r"/>
            <a:r>
              <a:rPr lang="de-DE" sz="2400" dirty="0" smtClean="0"/>
              <a:t>Lebensform sowie deren überhöhende Idealisierung wirken</a:t>
            </a:r>
          </a:p>
          <a:p>
            <a:pPr algn="r"/>
            <a:r>
              <a:rPr lang="de-DE" sz="2400" dirty="0" smtClean="0"/>
              <a:t>als Wertungshintergrund (</a:t>
            </a:r>
            <a:r>
              <a:rPr lang="de-DE" sz="2400" i="1" dirty="0" smtClean="0"/>
              <a:t>ü + r</a:t>
            </a:r>
            <a:r>
              <a:rPr lang="de-DE" sz="2400" dirty="0" smtClean="0"/>
              <a:t>).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Distinktionsmedium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P287Regionalitaet21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1500166" y="2000240"/>
            <a:ext cx="7286034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„Ich als Kenner“, „Es ist mein Markenzeichen, etwas</a:t>
            </a:r>
          </a:p>
          <a:p>
            <a:pPr algn="r"/>
            <a:r>
              <a:rPr lang="de-DE" sz="2400" dirty="0" smtClean="0"/>
              <a:t>Besonderes zu konsumieren“.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03702" y="3571876"/>
            <a:ext cx="84535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Der Konsum regionaler Lebensmittel wird als Medium ein-</a:t>
            </a:r>
          </a:p>
          <a:p>
            <a:pPr algn="r"/>
            <a:r>
              <a:rPr lang="de-DE" sz="2400" dirty="0" smtClean="0"/>
              <a:t>gesetzt, die eigene Sonderstellung als Individuum zu </a:t>
            </a:r>
          </a:p>
          <a:p>
            <a:pPr algn="r"/>
            <a:r>
              <a:rPr lang="de-DE" sz="2400" dirty="0" smtClean="0"/>
              <a:t>präsentieren. „Seht her, ich unterscheide mich von anderen“.</a:t>
            </a:r>
          </a:p>
          <a:p>
            <a:pPr algn="r"/>
            <a:r>
              <a:rPr lang="de-DE" sz="2400" dirty="0" smtClean="0"/>
              <a:t>Regionalität der konsumierten Lebensmittel als Instrument</a:t>
            </a:r>
          </a:p>
          <a:p>
            <a:pPr algn="r"/>
            <a:r>
              <a:rPr lang="de-DE" sz="2400" dirty="0" smtClean="0"/>
              <a:t>der Habitus-Inszenierung (P. BOURDIEU, (</a:t>
            </a:r>
            <a:r>
              <a:rPr lang="de-DE" sz="2400" i="1" dirty="0" smtClean="0"/>
              <a:t>ü + r</a:t>
            </a:r>
            <a:r>
              <a:rPr lang="de-DE" sz="2400" dirty="0" smtClean="0"/>
              <a:t>)).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Versprechen von Nähe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P287Regionalitaet22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463278" y="2214554"/>
            <a:ext cx="4293996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„Produktion der kurzen Wege“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571537" y="3357562"/>
            <a:ext cx="8182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Regionalität wird als Hinweis auf kurze Transportwege und</a:t>
            </a:r>
          </a:p>
          <a:p>
            <a:pPr algn="r"/>
            <a:r>
              <a:rPr lang="de-DE" sz="2400" dirty="0" smtClean="0"/>
              <a:t>innerregionale Produktion sowie auf Frische interpretiert</a:t>
            </a:r>
          </a:p>
          <a:p>
            <a:pPr algn="r"/>
            <a:r>
              <a:rPr lang="de-DE" sz="2400" dirty="0" smtClean="0"/>
              <a:t>(</a:t>
            </a:r>
            <a:r>
              <a:rPr lang="de-DE" sz="2400" i="1" dirty="0" smtClean="0"/>
              <a:t>r</a:t>
            </a:r>
            <a:r>
              <a:rPr lang="de-DE" sz="2400" dirty="0" smtClean="0"/>
              <a:t>).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816802" y="4857760"/>
            <a:ext cx="7925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(Globalisierung, Global Sourcing und logistische Optimierung lassen</a:t>
            </a:r>
          </a:p>
          <a:p>
            <a:pPr algn="r"/>
            <a:r>
              <a:rPr lang="de-DE" sz="2000" dirty="0" smtClean="0"/>
              <a:t>diese Deutung in vielen Fällen jedoch als Illusion erscheinen.)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9190" y="142852"/>
            <a:ext cx="3800444" cy="785818"/>
          </a:xfrm>
        </p:spPr>
        <p:txBody>
          <a:bodyPr/>
          <a:lstStyle/>
          <a:p>
            <a:r>
              <a:rPr lang="de-DE" sz="3600" dirty="0" smtClean="0">
                <a:latin typeface="Arial" pitchFamily="34" charset="0"/>
                <a:cs typeface="Arial" pitchFamily="34" charset="0"/>
              </a:rPr>
              <a:t>Das Joghurt-</a:t>
            </a:r>
            <a:br>
              <a:rPr lang="de-DE" sz="3600" dirty="0" smtClean="0">
                <a:latin typeface="Arial" pitchFamily="34" charset="0"/>
                <a:cs typeface="Arial" pitchFamily="34" charset="0"/>
              </a:rPr>
            </a:br>
            <a:r>
              <a:rPr lang="de-DE" sz="3600" dirty="0" smtClean="0">
                <a:latin typeface="Arial" pitchFamily="34" charset="0"/>
                <a:cs typeface="Arial" pitchFamily="34" charset="0"/>
              </a:rPr>
              <a:t>Beispiel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" name="Picture 2" descr="Joghurt Ka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43"/>
            <a:ext cx="4643438" cy="684665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4643438" y="648866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Stefanie BÖGE, 1992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214942" y="1142984"/>
            <a:ext cx="305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Stoffstromanalyse</a:t>
            </a:r>
            <a:endParaRPr lang="de-DE" sz="28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214942" y="1785926"/>
            <a:ext cx="2941831" cy="4503983"/>
            <a:chOff x="5214942" y="1785926"/>
            <a:chExt cx="2941831" cy="4503983"/>
          </a:xfrm>
        </p:grpSpPr>
        <p:pic>
          <p:nvPicPr>
            <p:cNvPr id="7" name="Picture 3" descr="Joghurtgla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86446" y="1785926"/>
              <a:ext cx="1775257" cy="3881430"/>
            </a:xfrm>
            <a:prstGeom prst="rect">
              <a:avLst/>
            </a:prstGeom>
            <a:noFill/>
          </p:spPr>
        </p:pic>
        <p:sp>
          <p:nvSpPr>
            <p:cNvPr id="10" name="Textfeld 9"/>
            <p:cNvSpPr txBox="1"/>
            <p:nvPr/>
          </p:nvSpPr>
          <p:spPr>
            <a:xfrm>
              <a:off x="5214942" y="5643578"/>
              <a:ext cx="29418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Joghurt eines Produzenten</a:t>
              </a:r>
            </a:p>
            <a:p>
              <a:pPr algn="ctr"/>
              <a:r>
                <a:rPr lang="de-DE" dirty="0" smtClean="0"/>
                <a:t>in Stuttgart</a:t>
              </a:r>
              <a:endParaRPr lang="de-DE" dirty="0"/>
            </a:p>
          </p:txBody>
        </p:sp>
      </p:grp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P287Regionalitaet23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stand:Norderney aerial pho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8596373" cy="6447279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Nordseekrabben in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Norderney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" name="Grafik 5" descr="Nordseekrabb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00240"/>
            <a:ext cx="4714876" cy="3331711"/>
          </a:xfrm>
          <a:prstGeom prst="rect">
            <a:avLst/>
          </a:prstGeom>
        </p:spPr>
      </p:pic>
      <p:pic>
        <p:nvPicPr>
          <p:cNvPr id="7" name="Grafik 6" descr="Route_Krabb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928670"/>
            <a:ext cx="4025086" cy="5562498"/>
          </a:xfrm>
          <a:prstGeom prst="rect">
            <a:avLst/>
          </a:prstGeom>
        </p:spPr>
      </p:pic>
      <p:pic>
        <p:nvPicPr>
          <p:cNvPr id="9" name="Grafik 8" descr="Krabben_schŠl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8212" y="1500174"/>
            <a:ext cx="8577162" cy="4153872"/>
          </a:xfrm>
          <a:prstGeom prst="rect">
            <a:avLst/>
          </a:prstGeom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P287Regionalitaet24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Nachhaltigkeitskriterium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P287Regionalitaet25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928662" y="2143116"/>
            <a:ext cx="7825284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„Regionale Lebensmittel sind ein Ausdruck ökologischer</a:t>
            </a:r>
          </a:p>
          <a:p>
            <a:pPr algn="r"/>
            <a:r>
              <a:rPr lang="de-DE" sz="2400" dirty="0" smtClean="0"/>
              <a:t>Lebensführung und Vernunft“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393277" y="3643314"/>
            <a:ext cx="8364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Der Konsum regionaler Produkte wird als Ausdruck und</a:t>
            </a:r>
          </a:p>
          <a:p>
            <a:pPr algn="r"/>
            <a:r>
              <a:rPr lang="de-DE" sz="2400" dirty="0" smtClean="0"/>
              <a:t>Konsequenz ökologischer Wertvorstellungen verstanden (</a:t>
            </a:r>
            <a:r>
              <a:rPr lang="de-DE" sz="2400" i="1" dirty="0" smtClean="0"/>
              <a:t>r</a:t>
            </a:r>
            <a:r>
              <a:rPr lang="de-DE" sz="2400" dirty="0" smtClean="0"/>
              <a:t>).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Medium innerregionaler Solidarität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P287Regionalitaet26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3586017" y="2214554"/>
            <a:ext cx="5165197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„Wir kaufen gerne unsere Produkte.“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428597" y="3214686"/>
            <a:ext cx="8270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Der Konsum von Produkten aus der „eigenen“ Region wird</a:t>
            </a:r>
          </a:p>
          <a:p>
            <a:pPr algn="r"/>
            <a:r>
              <a:rPr lang="de-DE" sz="2400" dirty="0" smtClean="0"/>
              <a:t>als Ausdruck innerregionaler und innerkollektiver Solidarität</a:t>
            </a:r>
          </a:p>
          <a:p>
            <a:pPr algn="r"/>
            <a:r>
              <a:rPr lang="de-DE" sz="2400" dirty="0" smtClean="0"/>
              <a:t>verstanden. Damit sollen auch die bäuerlichen Betriebe</a:t>
            </a:r>
          </a:p>
          <a:p>
            <a:pPr algn="r"/>
            <a:r>
              <a:rPr lang="de-DE" sz="2400" dirty="0" smtClean="0"/>
              <a:t>und Arbeitsplätze in der Region gestärkt werden (</a:t>
            </a:r>
            <a:r>
              <a:rPr lang="de-DE" sz="2400" i="1" dirty="0" smtClean="0"/>
              <a:t>r</a:t>
            </a:r>
            <a:r>
              <a:rPr lang="de-DE" sz="2400" dirty="0" smtClean="0"/>
              <a:t>). 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Regionalität als Element einer individuellen Heimatkonstruktion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P287Regionalitaet27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928662" y="2000240"/>
            <a:ext cx="7787709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„Ich kaufe regionale Lebensmittel, weil ich hier auf-</a:t>
            </a:r>
          </a:p>
          <a:p>
            <a:pPr algn="r"/>
            <a:r>
              <a:rPr lang="de-DE" sz="2400" dirty="0" smtClean="0"/>
              <a:t>gewachsen bin und sie nach ,Heimaterde‘ schmecken“.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857224" y="3143248"/>
            <a:ext cx="7873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Der Konsum regionaler Produkte ist Element einer aus-</a:t>
            </a:r>
          </a:p>
          <a:p>
            <a:pPr algn="r"/>
            <a:r>
              <a:rPr lang="de-DE" sz="2400" dirty="0" err="1" smtClean="0"/>
              <a:t>drücklichen</a:t>
            </a:r>
            <a:r>
              <a:rPr lang="de-DE" sz="2400" dirty="0" smtClean="0"/>
              <a:t> Heimatverbundenheit. Die bewusste Kulti-</a:t>
            </a:r>
          </a:p>
          <a:p>
            <a:pPr algn="r"/>
            <a:r>
              <a:rPr lang="de-DE" sz="2400" dirty="0" err="1" smtClean="0"/>
              <a:t>vierung</a:t>
            </a:r>
            <a:r>
              <a:rPr lang="de-DE" sz="2400" dirty="0" smtClean="0"/>
              <a:t> regionaler Ess- und Trinkgewohnheiten (als </a:t>
            </a:r>
            <a:r>
              <a:rPr lang="de-DE" sz="2400" dirty="0" err="1" smtClean="0"/>
              <a:t>Be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smtClean="0"/>
              <a:t>standteil der Regionalkultur) wird als Element einer </a:t>
            </a:r>
            <a:r>
              <a:rPr lang="de-DE" sz="2400" dirty="0" err="1" smtClean="0"/>
              <a:t>Ver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err="1" smtClean="0"/>
              <a:t>knüpfung</a:t>
            </a:r>
            <a:r>
              <a:rPr lang="de-DE" sz="2400" dirty="0" smtClean="0"/>
              <a:t> von Ich-Identität und Region eingesetzt (</a:t>
            </a:r>
            <a:r>
              <a:rPr lang="de-DE" sz="2400" i="1" dirty="0" smtClean="0"/>
              <a:t>r</a:t>
            </a:r>
            <a:r>
              <a:rPr lang="de-DE" sz="2400" dirty="0" smtClean="0"/>
              <a:t>).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285720" y="5286388"/>
            <a:ext cx="8475462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Die verschiedenen Deutungsmuster von Regionalität können</a:t>
            </a:r>
          </a:p>
          <a:p>
            <a:pPr algn="r"/>
            <a:r>
              <a:rPr lang="de-DE" sz="2400" dirty="0" smtClean="0"/>
              <a:t>natürlich auch in Kombination wirksam werden, die Grenzen</a:t>
            </a:r>
          </a:p>
          <a:p>
            <a:pPr algn="r"/>
            <a:r>
              <a:rPr lang="de-DE" sz="2400" dirty="0" smtClean="0"/>
              <a:t>zwischen ihnen sind fließend.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Fazit: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P287Regionalitaet28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762800" y="1428736"/>
            <a:ext cx="7994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Regionalität von Lebensmitteln ist zweifellos ein probates</a:t>
            </a:r>
          </a:p>
          <a:p>
            <a:pPr algn="r"/>
            <a:r>
              <a:rPr lang="de-DE" sz="2400" dirty="0" smtClean="0"/>
              <a:t> Konzept der regionalen Wirtschaftsförderung und</a:t>
            </a:r>
          </a:p>
          <a:p>
            <a:pPr algn="r"/>
            <a:r>
              <a:rPr lang="de-DE" sz="2400" dirty="0" smtClean="0"/>
              <a:t> Regionalentwicklung: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071538" y="2714620"/>
            <a:ext cx="7394012" cy="1938992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1.) Regionalität ist ein Schritt in Richtung auf nach-</a:t>
            </a:r>
          </a:p>
          <a:p>
            <a:r>
              <a:rPr lang="de-DE" sz="2400" dirty="0" smtClean="0"/>
              <a:t>haltige Produktionsstrukturen, entspricht dem Trend</a:t>
            </a:r>
          </a:p>
          <a:p>
            <a:r>
              <a:rPr lang="de-DE" sz="2400" dirty="0" smtClean="0"/>
              <a:t>zu einer Regionalisierung von Lebenswelt und Öko-</a:t>
            </a:r>
          </a:p>
          <a:p>
            <a:r>
              <a:rPr lang="de-DE" sz="2400" dirty="0" err="1" smtClean="0"/>
              <a:t>nomie</a:t>
            </a:r>
            <a:r>
              <a:rPr lang="de-DE" sz="2400" dirty="0" smtClean="0"/>
              <a:t> und fördert die Ausbildung und Festigung von </a:t>
            </a:r>
          </a:p>
          <a:p>
            <a:r>
              <a:rPr lang="de-DE" sz="2400" dirty="0" smtClean="0"/>
              <a:t>Regionalkultur.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071538" y="4857760"/>
            <a:ext cx="7665881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2.) Als Marketingkonzept gründet die Wirksamkeit von</a:t>
            </a:r>
          </a:p>
          <a:p>
            <a:r>
              <a:rPr lang="de-DE" sz="2400" dirty="0" smtClean="0"/>
              <a:t>Regionalität auf dem Phänomen der raumbezogenen</a:t>
            </a:r>
          </a:p>
          <a:p>
            <a:r>
              <a:rPr lang="de-DE" sz="2400" dirty="0" smtClean="0"/>
              <a:t>Identität, das als anthropologische Grundkonstante an-</a:t>
            </a:r>
          </a:p>
          <a:p>
            <a:r>
              <a:rPr lang="de-DE" sz="2400" dirty="0" smtClean="0"/>
              <a:t>gesehen werden kann.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sz="3600" dirty="0" smtClean="0">
                <a:latin typeface="Arial" pitchFamily="34" charset="0"/>
                <a:cs typeface="Arial" pitchFamily="34" charset="0"/>
              </a:rPr>
              <a:t>Möglichkeit der Integration in die Vision einer „Neuen Regionalplanung“</a:t>
            </a:r>
            <a:endParaRPr lang="de-DE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40" name="Grafik 239" descr="Bil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14488"/>
            <a:ext cx="7500990" cy="4873739"/>
          </a:xfrm>
          <a:prstGeom prst="rect">
            <a:avLst/>
          </a:prstGeom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539077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P287Regionalitaet29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7215206" y="5286388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de-D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nalität</a:t>
            </a:r>
            <a:endParaRPr lang="de-D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r"/>
            <a:r>
              <a:rPr lang="de-AT" sz="4000" dirty="0" smtClean="0">
                <a:latin typeface="Arial" charset="0"/>
              </a:rPr>
              <a:t>Was genau ist mit „</a:t>
            </a:r>
            <a:r>
              <a:rPr lang="de-AT" sz="4000" dirty="0" err="1" smtClean="0">
                <a:latin typeface="Arial" charset="0"/>
              </a:rPr>
              <a:t>Regionalität</a:t>
            </a:r>
            <a:r>
              <a:rPr lang="de-AT" sz="4000" dirty="0" smtClean="0">
                <a:latin typeface="Arial" charset="0"/>
              </a:rPr>
              <a:t>“ eigentlich gemeint?</a:t>
            </a:r>
          </a:p>
        </p:txBody>
      </p:sp>
      <p:sp>
        <p:nvSpPr>
          <p:cNvPr id="14338" name="Textfeld 2"/>
          <p:cNvSpPr txBox="1">
            <a:spLocks noChangeArrowheads="1"/>
          </p:cNvSpPr>
          <p:nvPr/>
        </p:nvSpPr>
        <p:spPr bwMode="auto">
          <a:xfrm>
            <a:off x="7553325" y="648811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/>
              <a:t>P287Regionalitaet03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14340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41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31913" y="2205038"/>
            <a:ext cx="7356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AT" sz="2400"/>
              <a:t>Welche konkrete inhaltliche Bedeutung wird mit dem </a:t>
            </a:r>
          </a:p>
          <a:p>
            <a:pPr algn="r"/>
            <a:r>
              <a:rPr lang="de-AT" sz="2400"/>
              <a:t>Wort angesprochen?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91347" y="3211513"/>
            <a:ext cx="74446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AT" sz="2400" dirty="0"/>
              <a:t>Eine Literaturanalyse zeigt, dass Einigkeit nur in zwei</a:t>
            </a:r>
          </a:p>
          <a:p>
            <a:pPr algn="r"/>
            <a:r>
              <a:rPr lang="de-AT" sz="2400" dirty="0"/>
              <a:t> Punkten </a:t>
            </a:r>
            <a:r>
              <a:rPr lang="de-AT" sz="2400" dirty="0" smtClean="0"/>
              <a:t>besteht:</a:t>
            </a:r>
            <a:endParaRPr lang="de-AT" sz="2400" dirty="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384300" y="4456113"/>
            <a:ext cx="532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AT" sz="2400"/>
              <a:t> Bezug auf den Wortstamm „Region“;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384300" y="5175250"/>
            <a:ext cx="710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AT" sz="2400" dirty="0"/>
              <a:t> </a:t>
            </a:r>
            <a:r>
              <a:rPr lang="de-AT" sz="2400" dirty="0" smtClean="0"/>
              <a:t>Hat </a:t>
            </a:r>
            <a:r>
              <a:rPr lang="de-AT" sz="2400" dirty="0"/>
              <a:t>etwas mit Lebensmitteln und ihrer Produktion</a:t>
            </a:r>
          </a:p>
          <a:p>
            <a:r>
              <a:rPr lang="de-AT" sz="2400" dirty="0"/>
              <a:t>  beziehungsweise Herkunft zu tun.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39079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P287Regionalitaet30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428728" y="1857364"/>
            <a:ext cx="6538970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6600" dirty="0" smtClean="0"/>
              <a:t>Der Erfolgsfaktor</a:t>
            </a:r>
          </a:p>
          <a:p>
            <a:r>
              <a:rPr lang="de-DE" sz="6600" dirty="0" smtClean="0"/>
              <a:t>    Regionalität</a:t>
            </a:r>
            <a:endParaRPr lang="de-DE" sz="6600" dirty="0"/>
          </a:p>
        </p:txBody>
      </p:sp>
      <p:sp>
        <p:nvSpPr>
          <p:cNvPr id="8" name="Textfeld 7"/>
          <p:cNvSpPr txBox="1"/>
          <p:nvPr/>
        </p:nvSpPr>
        <p:spPr>
          <a:xfrm>
            <a:off x="6929454" y="2714620"/>
            <a:ext cx="214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dirty="0" smtClean="0"/>
              <a:t>!</a:t>
            </a:r>
            <a:endParaRPr lang="de-DE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AT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AT" dirty="0" err="1" smtClean="0">
                <a:latin typeface="Arial" pitchFamily="34" charset="0"/>
                <a:cs typeface="Arial" pitchFamily="34" charset="0"/>
              </a:rPr>
              <a:t>Regionalität</a:t>
            </a:r>
            <a:r>
              <a:rPr lang="de-AT" dirty="0" smtClean="0">
                <a:latin typeface="Arial" pitchFamily="34" charset="0"/>
                <a:cs typeface="Arial" pitchFamily="34" charset="0"/>
              </a:rPr>
              <a:t>“ als abstrakte Herkunftsbezeichnung?</a:t>
            </a:r>
          </a:p>
        </p:txBody>
      </p:sp>
      <p:sp>
        <p:nvSpPr>
          <p:cNvPr id="17413" name="Textfeld 2"/>
          <p:cNvSpPr txBox="1">
            <a:spLocks noChangeArrowheads="1"/>
          </p:cNvSpPr>
          <p:nvPr/>
        </p:nvSpPr>
        <p:spPr bwMode="auto">
          <a:xfrm>
            <a:off x="7553325" y="658336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P287Regionalitaet04</a:t>
            </a:r>
            <a:endParaRPr lang="de-DE" sz="1200" dirty="0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43695" y="2143116"/>
            <a:ext cx="797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Nahrungsmittel sind Elemente der physisch-materiellen</a:t>
            </a:r>
          </a:p>
          <a:p>
            <a:pPr algn="r"/>
            <a:r>
              <a:rPr lang="de-DE" sz="2400" dirty="0" smtClean="0"/>
              <a:t>Welt. Sie werden daher immer an bestimmten Orten pro-</a:t>
            </a:r>
          </a:p>
          <a:p>
            <a:pPr algn="r"/>
            <a:r>
              <a:rPr lang="de-DE" sz="2400" dirty="0" err="1" smtClean="0"/>
              <a:t>duziert</a:t>
            </a:r>
            <a:r>
              <a:rPr lang="de-DE" sz="2400" dirty="0" smtClean="0"/>
              <a:t>, sie sind durch eine definierte Produktionsposition</a:t>
            </a:r>
          </a:p>
          <a:p>
            <a:pPr algn="r"/>
            <a:r>
              <a:rPr lang="de-DE" sz="2400" dirty="0" smtClean="0"/>
              <a:t> in Raum und Zeit charakterisiert.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57807" y="4000504"/>
            <a:ext cx="8349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Verweist „Regionalität“ nur auf das Faktum, dass Nahrungs-</a:t>
            </a:r>
          </a:p>
          <a:p>
            <a:pPr algn="r"/>
            <a:r>
              <a:rPr lang="de-DE" sz="2400" dirty="0" smtClean="0"/>
              <a:t>mittel notwendigerweise eine räumlich definierte Herkunft</a:t>
            </a:r>
          </a:p>
          <a:p>
            <a:pPr algn="r"/>
            <a:r>
              <a:rPr lang="de-DE" sz="2400" dirty="0" smtClean="0"/>
              <a:t> haben?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705857" y="5572140"/>
            <a:ext cx="805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Das wäre trivial, denn dies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trifft für alle Nahrungsmittel zu.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„Regionalität“ als Verweis auf eine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konkrete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Herkunftsregion  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7553325" y="658336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P287Regionalitaet05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500034" y="2000240"/>
            <a:ext cx="8230137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Die Verwendung des Begriffes „Regionalität“ zur Kenn-</a:t>
            </a:r>
          </a:p>
          <a:p>
            <a:pPr algn="r"/>
            <a:r>
              <a:rPr lang="de-DE" sz="2400" dirty="0" err="1" smtClean="0"/>
              <a:t>zeichnung</a:t>
            </a:r>
            <a:r>
              <a:rPr lang="de-DE" sz="2400" dirty="0" smtClean="0"/>
              <a:t> von Lebensmitteln macht also nur dann Sinn,</a:t>
            </a:r>
          </a:p>
          <a:p>
            <a:pPr algn="r"/>
            <a:r>
              <a:rPr lang="de-DE" sz="2400" dirty="0" smtClean="0"/>
              <a:t>wenn damit auf eine </a:t>
            </a:r>
            <a:r>
              <a:rPr lang="de-DE" sz="2400" i="1" dirty="0" smtClean="0"/>
              <a:t>konkrete</a:t>
            </a:r>
            <a:r>
              <a:rPr lang="de-DE" sz="2400" dirty="0" smtClean="0"/>
              <a:t> Herkunfts- oder Produktions-</a:t>
            </a:r>
          </a:p>
          <a:p>
            <a:pPr algn="r"/>
            <a:r>
              <a:rPr lang="de-DE" sz="2400" dirty="0" err="1" smtClean="0"/>
              <a:t>region</a:t>
            </a:r>
            <a:r>
              <a:rPr lang="de-DE" sz="2400" dirty="0" smtClean="0"/>
              <a:t> verwiesen wird.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44341" y="3786190"/>
            <a:ext cx="8164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Dadurch wird eine eindeutige Aussage über die </a:t>
            </a:r>
            <a:r>
              <a:rPr lang="de-DE" sz="2400" i="1" dirty="0" smtClean="0"/>
              <a:t>Herkunft</a:t>
            </a:r>
          </a:p>
          <a:p>
            <a:pPr algn="r"/>
            <a:r>
              <a:rPr lang="de-DE" sz="2400" dirty="0" smtClean="0"/>
              <a:t>der Lebensmittel gemacht und </a:t>
            </a:r>
            <a:r>
              <a:rPr lang="de-DE" sz="2400" i="1" dirty="0" smtClean="0"/>
              <a:t>eine Verknüpfung der</a:t>
            </a:r>
          </a:p>
          <a:p>
            <a:pPr algn="r"/>
            <a:r>
              <a:rPr lang="de-DE" sz="2400" i="1" dirty="0" smtClean="0"/>
              <a:t>betreffenden Produkte mit dieser Region und deren Eigen-</a:t>
            </a:r>
          </a:p>
          <a:p>
            <a:pPr algn="r"/>
            <a:r>
              <a:rPr lang="de-DE" sz="2400" i="1" dirty="0" smtClean="0"/>
              <a:t>schaften hergestellt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85852" y="5572140"/>
            <a:ext cx="7438190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Welchen Sinn machen derartige Verweise, was ist ihr</a:t>
            </a:r>
          </a:p>
          <a:p>
            <a:pPr algn="r"/>
            <a:r>
              <a:rPr lang="de-DE" sz="2400" dirty="0" smtClean="0"/>
              <a:t>ökonomischer Nutzen?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Marketing- und Konsumforschung: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7553325" y="658336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P287Regionalitaet06</a:t>
            </a:r>
            <a:endParaRPr lang="de-DE" sz="12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14348" y="1928802"/>
            <a:ext cx="351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Country-</a:t>
            </a:r>
            <a:r>
              <a:rPr lang="de-DE" sz="2400" u="sng" dirty="0" err="1" smtClean="0"/>
              <a:t>of</a:t>
            </a:r>
            <a:r>
              <a:rPr lang="de-DE" sz="2400" u="sng" dirty="0" smtClean="0"/>
              <a:t>-Origin-Effekt:</a:t>
            </a:r>
            <a:endParaRPr lang="de-DE" sz="2400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426181" y="2786058"/>
            <a:ext cx="8331127" cy="156966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Darunter versteht man die Nutzung positiv besetzter Image-</a:t>
            </a:r>
          </a:p>
          <a:p>
            <a:pPr algn="r"/>
            <a:r>
              <a:rPr lang="de-DE" sz="2400" dirty="0" err="1" smtClean="0"/>
              <a:t>elemente</a:t>
            </a:r>
            <a:r>
              <a:rPr lang="de-DE" sz="2400" dirty="0" smtClean="0"/>
              <a:t> des Herkunftslandes für die „Positionierung und</a:t>
            </a:r>
          </a:p>
          <a:p>
            <a:pPr algn="r"/>
            <a:r>
              <a:rPr lang="de-DE" sz="2400" dirty="0" smtClean="0"/>
              <a:t>Bewerbung von Produkten und Marken“ (G. SCHWEIGER</a:t>
            </a:r>
          </a:p>
          <a:p>
            <a:pPr algn="r"/>
            <a:r>
              <a:rPr lang="de-DE" sz="2400" dirty="0" smtClean="0"/>
              <a:t> und G. SCHRATTENECKER, 2005, S. 98).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142911" y="4714884"/>
            <a:ext cx="7600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Kognitionspsychologischer Hintergrund: </a:t>
            </a:r>
            <a:r>
              <a:rPr lang="de-DE" sz="2400" u="sng" dirty="0" smtClean="0"/>
              <a:t>Imagetransfer</a:t>
            </a:r>
          </a:p>
          <a:p>
            <a:pPr algn="r"/>
            <a:r>
              <a:rPr lang="de-DE" sz="2400" dirty="0" smtClean="0"/>
              <a:t>(Schweizer Uhr)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Spezialfall: „Region-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-Origin-Effekt“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53325" y="658336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P287Regionalitaet07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1928802"/>
            <a:ext cx="8250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Ein solcher Imagetransfer kann sich auch auf andere</a:t>
            </a:r>
          </a:p>
          <a:p>
            <a:pPr algn="r"/>
            <a:r>
              <a:rPr lang="de-DE" sz="2400" dirty="0" smtClean="0"/>
              <a:t> räumliche Einheiten beziehen (Stadt, Bundesland, Region,</a:t>
            </a:r>
          </a:p>
          <a:p>
            <a:pPr algn="r"/>
            <a:r>
              <a:rPr lang="de-DE" sz="2400" dirty="0" smtClean="0"/>
              <a:t>vgl. V. WAIDMANN, 2008, S. 15).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701865" y="3286124"/>
            <a:ext cx="7073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000" dirty="0" smtClean="0"/>
              <a:t>(Münchner Weißwurst, Tiroler Speck, </a:t>
            </a:r>
            <a:r>
              <a:rPr lang="de-DE" sz="2000" dirty="0" err="1" smtClean="0"/>
              <a:t>Mattigtaler</a:t>
            </a:r>
            <a:r>
              <a:rPr lang="de-DE" sz="2000" dirty="0" smtClean="0"/>
              <a:t> Forellen …)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822001" y="4714884"/>
            <a:ext cx="5935279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Warum sind derartige Effekte bedeutsam?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Funktion einer „Schlüsselinformation“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553325" y="6583363"/>
            <a:ext cx="1590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P287Regionalitaet08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14282" y="1928802"/>
            <a:ext cx="8526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In alltagsweltlichen Entscheidungssituationen sind Menschen</a:t>
            </a:r>
          </a:p>
          <a:p>
            <a:pPr algn="r"/>
            <a:r>
              <a:rPr lang="de-DE" sz="2400" dirty="0" smtClean="0"/>
              <a:t>notwendigerweise darauf angewiesen, Komplexität zu </a:t>
            </a:r>
            <a:r>
              <a:rPr lang="de-DE" sz="2400" dirty="0" err="1" smtClean="0"/>
              <a:t>redu</a:t>
            </a:r>
            <a:r>
              <a:rPr lang="de-DE" sz="2400" dirty="0" smtClean="0"/>
              <a:t>-</a:t>
            </a:r>
          </a:p>
          <a:p>
            <a:pPr algn="r"/>
            <a:r>
              <a:rPr lang="de-DE" sz="2400" dirty="0" smtClean="0"/>
              <a:t>zieren. Es können nicht alle Informationen, welche für eine</a:t>
            </a:r>
          </a:p>
          <a:p>
            <a:pPr algn="r"/>
            <a:r>
              <a:rPr lang="de-DE" sz="2400" dirty="0" smtClean="0"/>
              <a:t>Entscheidung bedeutsam sind, genau abgewogen werden.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129322" y="3643314"/>
            <a:ext cx="8627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Deshalb werden oft nur so genannte „</a:t>
            </a:r>
            <a:r>
              <a:rPr lang="de-DE" sz="2400" i="1" dirty="0" smtClean="0"/>
              <a:t>Schlüsselinformationen</a:t>
            </a:r>
            <a:r>
              <a:rPr lang="de-DE" sz="2400" dirty="0" smtClean="0"/>
              <a:t>“</a:t>
            </a:r>
          </a:p>
          <a:p>
            <a:pPr algn="r"/>
            <a:r>
              <a:rPr lang="de-DE" sz="2400" dirty="0" smtClean="0"/>
              <a:t>(„</a:t>
            </a:r>
            <a:r>
              <a:rPr lang="de-DE" sz="2400" dirty="0" err="1" smtClean="0"/>
              <a:t>cues</a:t>
            </a:r>
            <a:r>
              <a:rPr lang="de-DE" sz="2400" dirty="0" smtClean="0"/>
              <a:t>“) genutzt. Dies gilt auch für Produktbewertungen und</a:t>
            </a:r>
          </a:p>
          <a:p>
            <a:pPr algn="r"/>
            <a:r>
              <a:rPr lang="de-DE" sz="2400" dirty="0" smtClean="0"/>
              <a:t>Konsumentscheidungen. 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500034" y="5143512"/>
            <a:ext cx="8265403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Empirische Forschungen haben gezeigt, dass das Produkt-</a:t>
            </a:r>
          </a:p>
          <a:p>
            <a:pPr algn="r"/>
            <a:r>
              <a:rPr lang="de-DE" sz="2400" dirty="0" err="1" smtClean="0"/>
              <a:t>merkmal</a:t>
            </a:r>
            <a:r>
              <a:rPr lang="de-DE" sz="2400" dirty="0" smtClean="0"/>
              <a:t> „Region-</a:t>
            </a:r>
            <a:r>
              <a:rPr lang="de-DE" sz="2400" dirty="0" err="1" smtClean="0"/>
              <a:t>of</a:t>
            </a:r>
            <a:r>
              <a:rPr lang="de-DE" sz="2400" dirty="0" smtClean="0"/>
              <a:t>-Origin“ eine derartige Schlüssel-</a:t>
            </a:r>
          </a:p>
          <a:p>
            <a:pPr algn="r"/>
            <a:r>
              <a:rPr lang="de-DE" sz="2400" dirty="0" err="1" smtClean="0"/>
              <a:t>information</a:t>
            </a:r>
            <a:r>
              <a:rPr lang="de-DE" sz="2400" dirty="0" smtClean="0"/>
              <a:t> darstellt.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r"/>
            <a:r>
              <a:rPr lang="de-DE" dirty="0" smtClean="0">
                <a:latin typeface="Arial" pitchFamily="34" charset="0"/>
                <a:cs typeface="Arial" pitchFamily="34" charset="0"/>
              </a:rPr>
              <a:t>Funktion einer „Schlüsselinformation“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285720" y="192880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400" dirty="0" smtClean="0"/>
              <a:t>„Hat jemand eine positive Einstellung gegenüber einer bestimmten Region, so wird er auch dazu neigen, gegenüber</a:t>
            </a:r>
          </a:p>
          <a:p>
            <a:pPr algn="r"/>
            <a:r>
              <a:rPr lang="de-DE" sz="2400" dirty="0" smtClean="0"/>
              <a:t>den Produkten aus dieser Region grundsätzlich positiv ein-gestellt zu sein. Das Image einer Region prägt das Image der Produkte aus dieser Region und umgekehrt“</a:t>
            </a:r>
          </a:p>
          <a:p>
            <a:pPr algn="r"/>
            <a:r>
              <a:rPr lang="de-DE" sz="2400" dirty="0" smtClean="0"/>
              <a:t>(V. WAIDMANN, 2008, S. 10).</a:t>
            </a:r>
            <a:endParaRPr lang="de-DE" sz="2400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39750" y="188913"/>
            <a:ext cx="8208963" cy="6335712"/>
            <a:chOff x="340" y="119"/>
            <a:chExt cx="5171" cy="3991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40" y="663"/>
              <a:ext cx="5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flipH="1">
              <a:off x="5511" y="119"/>
              <a:ext cx="0" cy="39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7539078" y="6583363"/>
            <a:ext cx="16049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 smtClean="0"/>
              <a:t>P287Regionalitaet09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1141799" y="4786322"/>
            <a:ext cx="7615483" cy="1200329"/>
          </a:xfrm>
          <a:prstGeom prst="rect">
            <a:avLst/>
          </a:prstGeom>
          <a:solidFill>
            <a:srgbClr val="FFFF99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de-DE" sz="2400" dirty="0" smtClean="0"/>
              <a:t>Welche Bedeutung haben Regionen in der alltäglichen</a:t>
            </a:r>
          </a:p>
          <a:p>
            <a:pPr algn="r"/>
            <a:r>
              <a:rPr lang="de-DE" sz="2400" dirty="0" smtClean="0"/>
              <a:t>Lebenswelt? Was genau versteht man eigentlich unter</a:t>
            </a:r>
          </a:p>
          <a:p>
            <a:pPr algn="r"/>
            <a:r>
              <a:rPr lang="de-DE" sz="2400" dirty="0" smtClean="0"/>
              <a:t>einer Region?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Microsoft Office PowerPoint</Application>
  <PresentationFormat>Bildschirmpräsentation (4:3)</PresentationFormat>
  <Paragraphs>302</Paragraphs>
  <Slides>30</Slides>
  <Notes>30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Larissa-Design</vt:lpstr>
      <vt:lpstr>Erfolgsfaktor Regionalität?</vt:lpstr>
      <vt:lpstr>Folie 2</vt:lpstr>
      <vt:lpstr>Was genau ist mit „Regionalität“ eigentlich gemeint?</vt:lpstr>
      <vt:lpstr>„Regionalität“ als abstrakte Herkunftsbezeichnung?</vt:lpstr>
      <vt:lpstr>„Regionalität“ als Verweis auf eine konkrete Herkunftsregion  </vt:lpstr>
      <vt:lpstr>Marketing- und Konsumforschung:</vt:lpstr>
      <vt:lpstr>Spezialfall: „Region-of-Origin-Effekt“</vt:lpstr>
      <vt:lpstr>Funktion einer „Schlüsselinformation“</vt:lpstr>
      <vt:lpstr>Funktion einer „Schlüsselinformation“</vt:lpstr>
      <vt:lpstr>Region – ein „schillernder Begriff“</vt:lpstr>
      <vt:lpstr>Region – ein „schillernder Begriff“</vt:lpstr>
      <vt:lpstr>Region – ein „schillernder Begriff“</vt:lpstr>
      <vt:lpstr>Inhaltliche Varianten des Regionsbegriffs</vt:lpstr>
      <vt:lpstr>Inhaltliche Varianten des Regionsbegriffs</vt:lpstr>
      <vt:lpstr>Lebensweltliche Regionen</vt:lpstr>
      <vt:lpstr>„Raumbezogene Identität“ </vt:lpstr>
      <vt:lpstr>Regionalität als Marketingkonzept</vt:lpstr>
      <vt:lpstr>Deutungsmuster von Konsumenten</vt:lpstr>
      <vt:lpstr>Regionalität als Qualitätsversprechen</vt:lpstr>
      <vt:lpstr>Regionalität als Hinweis auf traditionelle Agrarkultur</vt:lpstr>
      <vt:lpstr>Regionalität als Distinktionsmedium</vt:lpstr>
      <vt:lpstr>Regionalität als Versprechen von Nähe </vt:lpstr>
      <vt:lpstr>Das Joghurt- Beispiel</vt:lpstr>
      <vt:lpstr>Nordseekrabben in Norderney</vt:lpstr>
      <vt:lpstr>Regionalität als Nachhaltigkeitskriterium</vt:lpstr>
      <vt:lpstr>Regionalität als Medium innerregionaler Solidarität</vt:lpstr>
      <vt:lpstr>Regionalität als Element einer individuellen Heimatkonstruktion</vt:lpstr>
      <vt:lpstr>Fazit:</vt:lpstr>
      <vt:lpstr>Möglichkeit der Integration in die Vision einer „Neuen Regionalplanung“</vt:lpstr>
      <vt:lpstr>Folie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Erfolgsfaktor Regionalität?</dc:title>
  <dc:creator>Peter Weichhart</dc:creator>
  <cp:lastModifiedBy>Peter</cp:lastModifiedBy>
  <cp:revision>129</cp:revision>
  <dcterms:created xsi:type="dcterms:W3CDTF">2011-05-02T11:53:23Z</dcterms:created>
  <dcterms:modified xsi:type="dcterms:W3CDTF">2011-05-09T13:19:34Z</dcterms:modified>
</cp:coreProperties>
</file>