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handoutMasterIdLst>
    <p:handoutMasterId r:id="rId24"/>
  </p:handoutMasterIdLst>
  <p:sldIdLst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71" r:id="rId13"/>
    <p:sldId id="272" r:id="rId14"/>
    <p:sldId id="276" r:id="rId15"/>
    <p:sldId id="266" r:id="rId16"/>
    <p:sldId id="277" r:id="rId17"/>
    <p:sldId id="273" r:id="rId18"/>
    <p:sldId id="274" r:id="rId19"/>
    <p:sldId id="275" r:id="rId20"/>
    <p:sldId id="279" r:id="rId21"/>
    <p:sldId id="281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3.xml"/><Relationship Id="rId1" Type="http://schemas.openxmlformats.org/officeDocument/2006/relationships/customXml" Target="../customXml/item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9" Type="http://schemas.openxmlformats.org/officeDocument/2006/relationships/slide" Target="slides/slide5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7" Type="http://schemas.openxmlformats.org/officeDocument/2006/relationships/viewProps" Target="viewProps.xml"/><Relationship Id="rId14" Type="http://schemas.openxmlformats.org/officeDocument/2006/relationships/slide" Target="slides/slide10.xml"/><Relationship Id="rId23" Type="http://schemas.openxmlformats.org/officeDocument/2006/relationships/slide" Target="slides/slide19.xml"/><Relationship Id="rId4" Type="http://schemas.openxmlformats.org/officeDocument/2006/relationships/slideMaster" Target="slideMasters/slideMaster1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7.xml"/><Relationship Id="rId29" Type="http://schemas.openxmlformats.org/officeDocument/2006/relationships/tableStyles" Target="tableStyles.xml"/><Relationship Id="rId6" Type="http://schemas.openxmlformats.org/officeDocument/2006/relationships/slide" Target="slides/slide2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CB76-D629-0748-8FCB-1512A0E5AA9E}" type="datetimeFigureOut">
              <a:rPr lang="de-DE" smtClean="0"/>
              <a:t>27.01.12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F5D37-E956-0F43-AB32-D1C8E809C2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66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27.01.12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27.01.12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27.01.12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Strichcode</a:t>
            </a:r>
            <a:endParaRPr lang="de-DE" dirty="0"/>
          </a:p>
        </p:txBody>
      </p:sp>
      <p:pic>
        <p:nvPicPr>
          <p:cNvPr id="4" name="Inhaltsplatzhalter 3" descr="800px-EAN13.sv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18" r="-51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083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GTIN 13 - Beispiel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i="1" dirty="0" smtClean="0"/>
              <a:t>GTIN13:   4-034567-89012</a:t>
            </a:r>
            <a:r>
              <a:rPr lang="de-DE" i="1" dirty="0" smtClean="0">
                <a:solidFill>
                  <a:srgbClr val="FF0000"/>
                </a:solidFill>
              </a:rPr>
              <a:t>?</a:t>
            </a:r>
            <a:r>
              <a:rPr lang="de-DE" i="1" dirty="0" smtClean="0"/>
              <a:t>	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 smtClean="0"/>
              <a:t>		4 </a:t>
            </a:r>
            <a:r>
              <a:rPr lang="de-DE" i="1" dirty="0"/>
              <a:t>+ 3</a:t>
            </a:r>
            <a:r>
              <a:rPr lang="de-DE" i="1" dirty="0" smtClean="0"/>
              <a:t>*</a:t>
            </a:r>
            <a:r>
              <a:rPr lang="de-DE" i="1" dirty="0"/>
              <a:t>0</a:t>
            </a:r>
            <a:r>
              <a:rPr lang="de-DE" i="1" dirty="0" smtClean="0"/>
              <a:t> </a:t>
            </a:r>
            <a:r>
              <a:rPr lang="de-DE" i="1" dirty="0"/>
              <a:t>+ 3</a:t>
            </a:r>
            <a:r>
              <a:rPr lang="de-DE" i="1" dirty="0" smtClean="0"/>
              <a:t> </a:t>
            </a:r>
            <a:r>
              <a:rPr lang="de-DE" i="1" dirty="0"/>
              <a:t>+ </a:t>
            </a:r>
            <a:r>
              <a:rPr lang="de-DE" i="1" dirty="0" smtClean="0"/>
              <a:t>3*4+ 5 </a:t>
            </a:r>
            <a:r>
              <a:rPr lang="de-DE" i="1" dirty="0"/>
              <a:t>+ </a:t>
            </a:r>
            <a:r>
              <a:rPr lang="de-DE" i="1" dirty="0" smtClean="0"/>
              <a:t>3*6 + </a:t>
            </a:r>
          </a:p>
          <a:p>
            <a:pPr marL="0" indent="0">
              <a:buNone/>
            </a:pPr>
            <a:r>
              <a:rPr lang="de-DE" i="1" dirty="0"/>
              <a:t>	</a:t>
            </a:r>
            <a:r>
              <a:rPr lang="de-DE" i="1" dirty="0" smtClean="0"/>
              <a:t>	7 </a:t>
            </a:r>
            <a:r>
              <a:rPr lang="de-DE" i="1" dirty="0"/>
              <a:t>+ 3</a:t>
            </a:r>
            <a:r>
              <a:rPr lang="de-DE" i="1" dirty="0" smtClean="0"/>
              <a:t>*</a:t>
            </a:r>
            <a:r>
              <a:rPr lang="de-DE" i="1" dirty="0"/>
              <a:t>8</a:t>
            </a:r>
            <a:r>
              <a:rPr lang="de-DE" i="1" baseline="-25000" dirty="0" smtClean="0"/>
              <a:t> </a:t>
            </a:r>
            <a:r>
              <a:rPr lang="de-DE" i="1" dirty="0" smtClean="0"/>
              <a:t>+ 9 + 3*0</a:t>
            </a:r>
            <a:r>
              <a:rPr lang="de-DE" i="1" baseline="-25000" dirty="0" smtClean="0"/>
              <a:t> </a:t>
            </a:r>
            <a:r>
              <a:rPr lang="de-DE" i="1" dirty="0" smtClean="0"/>
              <a:t>+ 1 </a:t>
            </a:r>
            <a:r>
              <a:rPr lang="de-DE" i="1" dirty="0"/>
              <a:t>+ </a:t>
            </a:r>
            <a:r>
              <a:rPr lang="de-DE" i="1" dirty="0" smtClean="0"/>
              <a:t>3*2 = 89 		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	</a:t>
            </a:r>
            <a:r>
              <a:rPr lang="de-DE" i="1" dirty="0" smtClean="0"/>
              <a:t>	90 – 89 = 1 =&gt;    4</a:t>
            </a:r>
            <a:r>
              <a:rPr lang="de-DE" i="1" dirty="0"/>
              <a:t>-034567-</a:t>
            </a:r>
            <a:r>
              <a:rPr lang="de-DE" i="1" dirty="0" smtClean="0"/>
              <a:t>89012</a:t>
            </a:r>
            <a:r>
              <a:rPr lang="de-DE" i="1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endParaRPr lang="de-DE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69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Bedeutung der Stelle (ISBN 10)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ISBN 0-76238-338-2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1. Stelle:			Sprache</a:t>
            </a:r>
          </a:p>
          <a:p>
            <a:r>
              <a:rPr lang="de-DE" dirty="0"/>
              <a:t>2</a:t>
            </a:r>
            <a:r>
              <a:rPr lang="de-DE" dirty="0" smtClean="0"/>
              <a:t>.-4. Stelle: 	Verlag</a:t>
            </a:r>
          </a:p>
          <a:p>
            <a:r>
              <a:rPr lang="de-DE" dirty="0"/>
              <a:t>5</a:t>
            </a:r>
            <a:r>
              <a:rPr lang="de-DE" dirty="0" smtClean="0"/>
              <a:t>.-9. Stelle:		Kennnummer (Verlagsintern)</a:t>
            </a:r>
          </a:p>
          <a:p>
            <a:r>
              <a:rPr lang="de-DE" dirty="0" smtClean="0"/>
              <a:t>10. Stelle:		Prüfziffer (1,2,...,8,9,X)</a:t>
            </a:r>
          </a:p>
        </p:txBody>
      </p:sp>
    </p:spTree>
    <p:extLst>
      <p:ext uri="{BB962C8B-B14F-4D97-AF65-F5344CB8AC3E}">
        <p14:creationId xmlns:p14="http://schemas.microsoft.com/office/powerpoint/2010/main" val="247337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ISBN -10 </a:t>
            </a:r>
            <a:br>
              <a:rPr lang="de-DE" dirty="0" smtClean="0"/>
            </a:br>
            <a:r>
              <a:rPr lang="de-DE" dirty="0" smtClean="0"/>
              <a:t>International Standardbuchnummer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/>
              <a:t>	</a:t>
            </a:r>
          </a:p>
          <a:p>
            <a:pPr marL="0" indent="0">
              <a:buNone/>
            </a:pPr>
            <a:r>
              <a:rPr lang="de-DE" i="1" dirty="0" smtClean="0"/>
              <a:t>	10*a</a:t>
            </a:r>
            <a:r>
              <a:rPr lang="de-DE" i="1" baseline="-25000" dirty="0" smtClean="0"/>
              <a:t>1</a:t>
            </a:r>
            <a:r>
              <a:rPr lang="de-DE" i="1" dirty="0" smtClean="0"/>
              <a:t> </a:t>
            </a:r>
            <a:r>
              <a:rPr lang="de-DE" i="1" dirty="0"/>
              <a:t>+ </a:t>
            </a:r>
            <a:r>
              <a:rPr lang="de-DE" i="1" dirty="0" smtClean="0"/>
              <a:t>9*</a:t>
            </a:r>
            <a:r>
              <a:rPr lang="de-DE" i="1" dirty="0"/>
              <a:t>a</a:t>
            </a:r>
            <a:r>
              <a:rPr lang="de-DE" i="1" baseline="-25000" dirty="0"/>
              <a:t>2</a:t>
            </a:r>
            <a:r>
              <a:rPr lang="de-DE" i="1" dirty="0"/>
              <a:t> + </a:t>
            </a:r>
            <a:r>
              <a:rPr lang="de-DE" i="1" dirty="0" smtClean="0"/>
              <a:t>8*a</a:t>
            </a:r>
            <a:r>
              <a:rPr lang="de-DE" i="1" baseline="-25000" dirty="0" smtClean="0"/>
              <a:t>3</a:t>
            </a:r>
            <a:r>
              <a:rPr lang="de-DE" i="1" dirty="0" smtClean="0"/>
              <a:t> </a:t>
            </a:r>
            <a:r>
              <a:rPr lang="de-DE" i="1" dirty="0"/>
              <a:t>+ </a:t>
            </a:r>
            <a:r>
              <a:rPr lang="de-DE" i="1" dirty="0" smtClean="0"/>
              <a:t>7*a</a:t>
            </a:r>
            <a:r>
              <a:rPr lang="de-DE" i="1" baseline="-25000" dirty="0" smtClean="0"/>
              <a:t>4</a:t>
            </a:r>
            <a:r>
              <a:rPr lang="de-DE" i="1" dirty="0"/>
              <a:t>+ </a:t>
            </a:r>
            <a:r>
              <a:rPr lang="de-DE" i="1" dirty="0" smtClean="0"/>
              <a:t>6*a</a:t>
            </a:r>
            <a:r>
              <a:rPr lang="de-DE" i="1" baseline="-25000" dirty="0" smtClean="0"/>
              <a:t>5</a:t>
            </a:r>
            <a:r>
              <a:rPr lang="de-DE" i="1" dirty="0" smtClean="0"/>
              <a:t> </a:t>
            </a:r>
            <a:r>
              <a:rPr lang="de-DE" i="1" dirty="0"/>
              <a:t>+ 5</a:t>
            </a:r>
            <a:r>
              <a:rPr lang="de-DE" i="1" dirty="0" smtClean="0"/>
              <a:t>*a</a:t>
            </a:r>
            <a:r>
              <a:rPr lang="de-DE" i="1" baseline="-25000" dirty="0" smtClean="0"/>
              <a:t>6</a:t>
            </a:r>
            <a:r>
              <a:rPr lang="de-DE" i="1" dirty="0" smtClean="0"/>
              <a:t> </a:t>
            </a:r>
            <a:r>
              <a:rPr lang="de-DE" i="1" dirty="0"/>
              <a:t>+ </a:t>
            </a:r>
          </a:p>
          <a:p>
            <a:pPr marL="0" indent="0">
              <a:buNone/>
            </a:pPr>
            <a:r>
              <a:rPr lang="de-DE" i="1" dirty="0"/>
              <a:t>	</a:t>
            </a:r>
            <a:r>
              <a:rPr lang="de-DE" i="1" dirty="0" smtClean="0"/>
              <a:t>4*a</a:t>
            </a:r>
            <a:r>
              <a:rPr lang="de-DE" i="1" baseline="-25000" dirty="0" smtClean="0"/>
              <a:t>7</a:t>
            </a:r>
            <a:r>
              <a:rPr lang="de-DE" i="1" dirty="0" smtClean="0"/>
              <a:t> </a:t>
            </a:r>
            <a:r>
              <a:rPr lang="de-DE" i="1" dirty="0"/>
              <a:t>+ 3*a</a:t>
            </a:r>
            <a:r>
              <a:rPr lang="de-DE" i="1" baseline="-25000" dirty="0"/>
              <a:t>8 </a:t>
            </a:r>
            <a:r>
              <a:rPr lang="de-DE" i="1" dirty="0"/>
              <a:t>+ </a:t>
            </a:r>
            <a:r>
              <a:rPr lang="de-DE" i="1" dirty="0" smtClean="0"/>
              <a:t>2*a</a:t>
            </a:r>
            <a:r>
              <a:rPr lang="de-DE" i="1" baseline="-25000" dirty="0" smtClean="0"/>
              <a:t>9</a:t>
            </a:r>
            <a:r>
              <a:rPr lang="de-DE" i="1" dirty="0" smtClean="0"/>
              <a:t> </a:t>
            </a:r>
            <a:r>
              <a:rPr lang="de-DE" i="1" dirty="0"/>
              <a:t>+ </a:t>
            </a:r>
            <a:r>
              <a:rPr lang="de-DE" i="1" dirty="0" smtClean="0"/>
              <a:t>a</a:t>
            </a:r>
            <a:r>
              <a:rPr lang="de-DE" i="1" baseline="-25000" dirty="0" smtClean="0"/>
              <a:t>10 </a:t>
            </a:r>
            <a:r>
              <a:rPr lang="de-DE" i="1" dirty="0" smtClean="0"/>
              <a:t> </a:t>
            </a:r>
            <a:r>
              <a:rPr lang="de-DE" i="1" dirty="0"/>
              <a:t>≡ 0 </a:t>
            </a:r>
            <a:r>
              <a:rPr lang="de-DE" i="1" dirty="0" err="1"/>
              <a:t>mod</a:t>
            </a:r>
            <a:r>
              <a:rPr lang="de-DE" i="1" dirty="0"/>
              <a:t> </a:t>
            </a:r>
            <a:r>
              <a:rPr lang="de-DE" i="1" dirty="0" smtClean="0"/>
              <a:t>11</a:t>
            </a:r>
          </a:p>
          <a:p>
            <a:pPr marL="0" indent="0">
              <a:buNone/>
            </a:pPr>
            <a:endParaRPr lang="de-DE" i="1" dirty="0"/>
          </a:p>
          <a:p>
            <a:pPr marL="0" lvl="2" indent="0">
              <a:buNone/>
            </a:pPr>
            <a:r>
              <a:rPr lang="de-DE" i="1" dirty="0" smtClean="0"/>
              <a:t>		a</a:t>
            </a:r>
            <a:r>
              <a:rPr lang="de-DE" i="1" baseline="-25000" dirty="0" smtClean="0"/>
              <a:t>10  </a:t>
            </a:r>
            <a:r>
              <a:rPr lang="de-DE" i="1" dirty="0" smtClean="0"/>
              <a:t>      </a:t>
            </a:r>
            <a:r>
              <a:rPr lang="de-DE" i="1" dirty="0"/>
              <a:t>„Prüfziffer</a:t>
            </a:r>
            <a:r>
              <a:rPr lang="de-DE" i="1" dirty="0" smtClean="0"/>
              <a:t>“   </a:t>
            </a:r>
          </a:p>
          <a:p>
            <a:pPr marL="0" lvl="2" indent="0">
              <a:buNone/>
            </a:pPr>
            <a:r>
              <a:rPr lang="de-DE" i="1" dirty="0"/>
              <a:t>	</a:t>
            </a:r>
            <a:r>
              <a:rPr lang="de-DE" i="1" dirty="0" smtClean="0"/>
              <a:t>	</a:t>
            </a:r>
            <a:endParaRPr lang="de-DE" dirty="0"/>
          </a:p>
          <a:p>
            <a:pPr marL="0" indent="0">
              <a:buNone/>
            </a:pPr>
            <a:endParaRPr lang="de-DE" i="1" dirty="0"/>
          </a:p>
          <a:p>
            <a:endParaRPr lang="de-DE" dirty="0"/>
          </a:p>
        </p:txBody>
      </p:sp>
      <p:pic>
        <p:nvPicPr>
          <p:cNvPr id="4" name="Bild 3" descr="Bild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693" y="4711336"/>
            <a:ext cx="4674597" cy="70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35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(ISBN 10)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ISBN 0-76238-337-2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10*0 + 9*7 + 8*6 + 7*2 + 6*3 +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5*8 + 4*3 + 3*3 + 2*7  + 2 =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63 + 48 + 14 + 18 + 40 + 12 + 9 + 14 + 2 = 220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220 / 11 = 20, 0 Rest =&gt; ISBN ist korrekt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0192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Fehlererkennung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Fehler </a:t>
            </a:r>
            <a:r>
              <a:rPr lang="de-DE" dirty="0"/>
              <a:t>beim Einlesen </a:t>
            </a:r>
          </a:p>
          <a:p>
            <a:pPr lvl="1"/>
            <a:r>
              <a:rPr lang="de-DE" dirty="0"/>
              <a:t>(Strichcode beschädigt)</a:t>
            </a:r>
          </a:p>
          <a:p>
            <a:r>
              <a:rPr lang="de-DE" dirty="0"/>
              <a:t>Phonetische Fehler </a:t>
            </a:r>
          </a:p>
          <a:p>
            <a:pPr lvl="1"/>
            <a:r>
              <a:rPr lang="de-DE" dirty="0"/>
              <a:t>(40</a:t>
            </a:r>
            <a:r>
              <a:rPr lang="de-DE" dirty="0">
                <a:sym typeface="Wingdings"/>
              </a:rPr>
              <a:t>14, 5015</a:t>
            </a:r>
            <a:r>
              <a:rPr lang="de-DE" dirty="0"/>
              <a:t>)</a:t>
            </a:r>
          </a:p>
          <a:p>
            <a:r>
              <a:rPr lang="de-DE" dirty="0"/>
              <a:t>Vertauschung </a:t>
            </a:r>
            <a:r>
              <a:rPr lang="de-DE" dirty="0" smtClean="0"/>
              <a:t>von zwei Stellen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3290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Fehlerkorrektur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pPr marL="342900" lvl="1" indent="-342900">
              <a:buFont typeface="Arial"/>
              <a:buChar char="•"/>
            </a:pPr>
            <a:r>
              <a:rPr lang="de-DE" sz="3200" dirty="0"/>
              <a:t>Keine eindeutige Korrektur möglich</a:t>
            </a:r>
          </a:p>
          <a:p>
            <a:r>
              <a:rPr lang="de-DE" dirty="0" smtClean="0"/>
              <a:t>Auslöschungen von höchstens einer Stelle können richtig korrigiert werden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3290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EAN 2-857392-98372? (Prüfziffer?)</a:t>
            </a:r>
          </a:p>
          <a:p>
            <a:r>
              <a:rPr lang="de-DE" dirty="0" smtClean="0"/>
              <a:t>EAN 8-888888-888888 (möglich?)</a:t>
            </a:r>
          </a:p>
          <a:p>
            <a:r>
              <a:rPr lang="de-DE" dirty="0" smtClean="0"/>
              <a:t>GTIN13: 6</a:t>
            </a:r>
            <a:r>
              <a:rPr lang="de-DE" dirty="0"/>
              <a:t>-958392-83927? (Prüfziffer?</a:t>
            </a:r>
            <a:r>
              <a:rPr lang="de-DE" dirty="0" smtClean="0"/>
              <a:t>)</a:t>
            </a:r>
          </a:p>
          <a:p>
            <a:r>
              <a:rPr lang="de-DE" dirty="0"/>
              <a:t>ISBN </a:t>
            </a:r>
            <a:r>
              <a:rPr lang="de-DE" dirty="0" smtClean="0"/>
              <a:t>5-95847-334-1 (richtig oder falsch?)</a:t>
            </a:r>
            <a:endParaRPr lang="de-DE" dirty="0"/>
          </a:p>
          <a:p>
            <a:r>
              <a:rPr lang="de-DE" dirty="0"/>
              <a:t>ISBN 0</a:t>
            </a:r>
            <a:r>
              <a:rPr lang="de-DE" dirty="0" smtClean="0"/>
              <a:t>-12345-678-9 (möglich?)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3290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EAN</a:t>
            </a:r>
            <a:endParaRPr lang="de-DE" dirty="0"/>
          </a:p>
        </p:txBody>
      </p:sp>
      <p:pic>
        <p:nvPicPr>
          <p:cNvPr id="4" name="Inhaltsplatzhalter 3" descr="Bild 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694" b="-346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3422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GTIN &amp; ISBN</a:t>
            </a:r>
            <a:endParaRPr lang="de-DE" dirty="0"/>
          </a:p>
        </p:txBody>
      </p:sp>
      <p:pic>
        <p:nvPicPr>
          <p:cNvPr id="4" name="Inhaltsplatzhalter 3" descr="Bild 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03" b="-400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46447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ISBN</a:t>
            </a:r>
            <a:endParaRPr lang="de-DE" dirty="0"/>
          </a:p>
        </p:txBody>
      </p:sp>
      <p:pic>
        <p:nvPicPr>
          <p:cNvPr id="4" name="Inhaltsplatzhalter 3" descr="Bild 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989" b="-1139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4644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Mathematische Codierungstheorie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Strichcode </a:t>
            </a:r>
          </a:p>
          <a:p>
            <a:pPr lvl="1"/>
            <a:r>
              <a:rPr lang="de-DE" dirty="0" smtClean="0"/>
              <a:t>EAN (European </a:t>
            </a:r>
            <a:r>
              <a:rPr lang="de-DE" dirty="0" err="1" smtClean="0"/>
              <a:t>Article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) bis 2009</a:t>
            </a:r>
          </a:p>
          <a:p>
            <a:pPr lvl="1"/>
            <a:r>
              <a:rPr lang="de-DE" dirty="0" smtClean="0"/>
              <a:t>GTIN (Globale Trade Item </a:t>
            </a:r>
            <a:r>
              <a:rPr lang="de-DE" dirty="0" err="1" smtClean="0"/>
              <a:t>Number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ISBN (International Standardbuchnummer)</a:t>
            </a:r>
          </a:p>
          <a:p>
            <a:r>
              <a:rPr lang="de-DE" dirty="0" smtClean="0"/>
              <a:t>Prüfziffer</a:t>
            </a:r>
          </a:p>
          <a:p>
            <a:r>
              <a:rPr lang="de-DE" dirty="0" smtClean="0"/>
              <a:t>Fehlererkennung</a:t>
            </a:r>
          </a:p>
          <a:p>
            <a:r>
              <a:rPr lang="de-DE" dirty="0" smtClean="0"/>
              <a:t>Fehlerkorrektur</a:t>
            </a:r>
          </a:p>
          <a:p>
            <a:r>
              <a:rPr lang="de-DE" dirty="0" smtClean="0"/>
              <a:t>Beispiele</a:t>
            </a:r>
          </a:p>
        </p:txBody>
      </p:sp>
    </p:spTree>
    <p:extLst>
      <p:ext uri="{BB962C8B-B14F-4D97-AF65-F5344CB8AC3E}">
        <p14:creationId xmlns:p14="http://schemas.microsoft.com/office/powerpoint/2010/main" val="394083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Mathematische Voraussetzung: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Umgehen mit Teilern</a:t>
            </a:r>
          </a:p>
          <a:p>
            <a:r>
              <a:rPr lang="de-DE" dirty="0" smtClean="0"/>
              <a:t>Grundverständnis (Formeln &amp; Gleichungen)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 smtClean="0"/>
              <a:t>6/7. Schulstufe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103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Bedeutung der Stellen (EAN 13)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EAN 9-783853-382487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1.-2. Stelle:		Herstellungsland</a:t>
            </a:r>
          </a:p>
          <a:p>
            <a:r>
              <a:rPr lang="de-DE" dirty="0" smtClean="0"/>
              <a:t>3.-7. Stelle: 	Hersteller des Artikels</a:t>
            </a:r>
          </a:p>
          <a:p>
            <a:r>
              <a:rPr lang="de-DE" dirty="0" smtClean="0"/>
              <a:t>8.-12. Stelle:	Kennnummer des Artikels</a:t>
            </a:r>
          </a:p>
          <a:p>
            <a:r>
              <a:rPr lang="de-DE" dirty="0" smtClean="0"/>
              <a:t>13. Stelle:		Prüfstelle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83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EAN 13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 smtClean="0"/>
              <a:t>		</a:t>
            </a:r>
            <a:endParaRPr lang="de-DE" i="1" dirty="0"/>
          </a:p>
          <a:p>
            <a:pPr marL="0" indent="0">
              <a:buNone/>
            </a:pPr>
            <a:r>
              <a:rPr lang="de-DE" i="1" dirty="0" smtClean="0"/>
              <a:t>		a</a:t>
            </a:r>
            <a:r>
              <a:rPr lang="de-DE" i="1" baseline="-25000" dirty="0" smtClean="0"/>
              <a:t>1</a:t>
            </a:r>
            <a:r>
              <a:rPr lang="de-DE" i="1" dirty="0" smtClean="0"/>
              <a:t> </a:t>
            </a:r>
            <a:r>
              <a:rPr lang="de-DE" i="1" dirty="0"/>
              <a:t>+ 3*a</a:t>
            </a:r>
            <a:r>
              <a:rPr lang="de-DE" i="1" baseline="-25000" dirty="0"/>
              <a:t>2</a:t>
            </a:r>
            <a:r>
              <a:rPr lang="de-DE" i="1" dirty="0"/>
              <a:t> + a</a:t>
            </a:r>
            <a:r>
              <a:rPr lang="de-DE" i="1" baseline="-25000" dirty="0"/>
              <a:t>3</a:t>
            </a:r>
            <a:r>
              <a:rPr lang="de-DE" i="1" dirty="0"/>
              <a:t> + </a:t>
            </a:r>
            <a:r>
              <a:rPr lang="de-DE" i="1" dirty="0" smtClean="0"/>
              <a:t>3 * a</a:t>
            </a:r>
            <a:r>
              <a:rPr lang="de-DE" i="1" baseline="-25000" dirty="0" smtClean="0"/>
              <a:t>4</a:t>
            </a:r>
            <a:r>
              <a:rPr lang="de-DE" i="1" dirty="0"/>
              <a:t>+ a</a:t>
            </a:r>
            <a:r>
              <a:rPr lang="de-DE" i="1" baseline="-25000" dirty="0"/>
              <a:t>5</a:t>
            </a:r>
            <a:r>
              <a:rPr lang="de-DE" i="1" dirty="0"/>
              <a:t> + </a:t>
            </a:r>
            <a:r>
              <a:rPr lang="de-DE" i="1" dirty="0" smtClean="0"/>
              <a:t>3 * a</a:t>
            </a:r>
            <a:r>
              <a:rPr lang="de-DE" i="1" baseline="-25000" dirty="0" smtClean="0"/>
              <a:t>6</a:t>
            </a:r>
            <a:r>
              <a:rPr lang="de-DE" i="1" dirty="0" smtClean="0"/>
              <a:t> + </a:t>
            </a:r>
          </a:p>
          <a:p>
            <a:pPr marL="0" indent="0">
              <a:buNone/>
            </a:pPr>
            <a:r>
              <a:rPr lang="de-DE" i="1" dirty="0"/>
              <a:t>	</a:t>
            </a:r>
            <a:r>
              <a:rPr lang="de-DE" i="1" dirty="0" smtClean="0"/>
              <a:t>	a</a:t>
            </a:r>
            <a:r>
              <a:rPr lang="de-DE" i="1" baseline="-25000" dirty="0" smtClean="0"/>
              <a:t>7</a:t>
            </a:r>
            <a:r>
              <a:rPr lang="de-DE" i="1" dirty="0" smtClean="0"/>
              <a:t> </a:t>
            </a:r>
            <a:r>
              <a:rPr lang="de-DE" i="1" dirty="0"/>
              <a:t>+ 3*</a:t>
            </a:r>
            <a:r>
              <a:rPr lang="de-DE" i="1" dirty="0" smtClean="0"/>
              <a:t>a</a:t>
            </a:r>
            <a:r>
              <a:rPr lang="de-DE" i="1" baseline="-25000" dirty="0" smtClean="0"/>
              <a:t>8 </a:t>
            </a:r>
            <a:r>
              <a:rPr lang="de-DE" i="1" dirty="0" smtClean="0"/>
              <a:t>+ </a:t>
            </a:r>
            <a:r>
              <a:rPr lang="de-DE" i="1" dirty="0"/>
              <a:t>a</a:t>
            </a:r>
            <a:r>
              <a:rPr lang="de-DE" i="1" baseline="-25000" dirty="0"/>
              <a:t>9</a:t>
            </a:r>
            <a:r>
              <a:rPr lang="de-DE" i="1" dirty="0"/>
              <a:t> </a:t>
            </a:r>
            <a:r>
              <a:rPr lang="de-DE" i="1" dirty="0" smtClean="0"/>
              <a:t>+ 3</a:t>
            </a:r>
            <a:r>
              <a:rPr lang="de-DE" i="1" dirty="0"/>
              <a:t>*</a:t>
            </a:r>
            <a:r>
              <a:rPr lang="de-DE" i="1" dirty="0" smtClean="0"/>
              <a:t>a</a:t>
            </a:r>
            <a:r>
              <a:rPr lang="de-DE" i="1" baseline="-25000" dirty="0" smtClean="0"/>
              <a:t>10 </a:t>
            </a:r>
            <a:r>
              <a:rPr lang="de-DE" i="1" dirty="0" smtClean="0"/>
              <a:t>+ </a:t>
            </a:r>
            <a:r>
              <a:rPr lang="de-DE" i="1" dirty="0"/>
              <a:t>a</a:t>
            </a:r>
            <a:r>
              <a:rPr lang="de-DE" i="1" baseline="-25000" dirty="0"/>
              <a:t>11</a:t>
            </a:r>
            <a:r>
              <a:rPr lang="de-DE" i="1" dirty="0"/>
              <a:t> + </a:t>
            </a:r>
            <a:r>
              <a:rPr lang="de-DE" i="1" dirty="0" smtClean="0"/>
              <a:t>3 * a</a:t>
            </a:r>
            <a:r>
              <a:rPr lang="de-DE" i="1" baseline="-25000" dirty="0" smtClean="0"/>
              <a:t>12</a:t>
            </a:r>
            <a:r>
              <a:rPr lang="de-DE" i="1" dirty="0"/>
              <a:t>+ </a:t>
            </a:r>
            <a:endParaRPr lang="de-DE" i="1" dirty="0" smtClean="0"/>
          </a:p>
          <a:p>
            <a:pPr marL="0" indent="0">
              <a:buNone/>
            </a:pPr>
            <a:r>
              <a:rPr lang="de-DE" i="1" dirty="0"/>
              <a:t>	</a:t>
            </a:r>
            <a:r>
              <a:rPr lang="de-DE" i="1" dirty="0" smtClean="0"/>
              <a:t>	a</a:t>
            </a:r>
            <a:r>
              <a:rPr lang="de-DE" i="1" baseline="-25000" dirty="0" smtClean="0"/>
              <a:t>13</a:t>
            </a:r>
            <a:r>
              <a:rPr lang="de-DE" i="1" dirty="0" smtClean="0"/>
              <a:t> ≡ 0 </a:t>
            </a:r>
            <a:r>
              <a:rPr lang="de-DE" i="1" dirty="0" err="1"/>
              <a:t>mod</a:t>
            </a:r>
            <a:r>
              <a:rPr lang="de-DE" i="1" dirty="0"/>
              <a:t> 10</a:t>
            </a:r>
          </a:p>
          <a:p>
            <a:pPr lvl="2"/>
            <a:endParaRPr lang="de-DE" dirty="0" smtClean="0"/>
          </a:p>
          <a:p>
            <a:pPr lvl="2"/>
            <a:r>
              <a:rPr lang="de-DE" i="1" dirty="0"/>
              <a:t>a</a:t>
            </a:r>
            <a:r>
              <a:rPr lang="de-DE" i="1" baseline="-25000" dirty="0" smtClean="0"/>
              <a:t>13  </a:t>
            </a:r>
            <a:r>
              <a:rPr lang="de-DE" i="1" dirty="0" smtClean="0"/>
              <a:t>      „Prüfziffer“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083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EAN 13 - Beispiel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EAN 9-783853-382487</a:t>
            </a:r>
          </a:p>
          <a:p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9 + 3*7 + 8 + 3*3 + 8 + 3*5 + 3 + 3*3 + 8 + 3*2 + 4 + 3*8 + 7 =</a:t>
            </a:r>
          </a:p>
          <a:p>
            <a:pPr marL="457200" lvl="1" indent="0">
              <a:buNone/>
            </a:pPr>
            <a:r>
              <a:rPr lang="de-DE" dirty="0" smtClean="0"/>
              <a:t>9 + 21 + 8 + 9 + 8 + 15 + 3 + 9 + 8 + 6 + 4 + 24 + 7 </a:t>
            </a:r>
            <a:r>
              <a:rPr lang="de-DE" i="1" dirty="0" smtClean="0"/>
              <a:t>≡</a:t>
            </a:r>
          </a:p>
          <a:p>
            <a:pPr marL="457200" lvl="1" indent="0">
              <a:buNone/>
            </a:pPr>
            <a:r>
              <a:rPr lang="de-DE" dirty="0" smtClean="0"/>
              <a:t>9 </a:t>
            </a:r>
            <a:r>
              <a:rPr lang="de-DE" dirty="0"/>
              <a:t>+ </a:t>
            </a:r>
            <a:r>
              <a:rPr lang="de-DE" dirty="0" smtClean="0"/>
              <a:t>1 </a:t>
            </a:r>
            <a:r>
              <a:rPr lang="de-DE" dirty="0"/>
              <a:t>+ 8 + 9 + 8 + </a:t>
            </a:r>
            <a:r>
              <a:rPr lang="de-DE" dirty="0" smtClean="0"/>
              <a:t>5 </a:t>
            </a:r>
            <a:r>
              <a:rPr lang="de-DE" dirty="0"/>
              <a:t>+ 3 + 9 </a:t>
            </a:r>
            <a:r>
              <a:rPr lang="de-DE" dirty="0" smtClean="0"/>
              <a:t>+ 8 </a:t>
            </a:r>
            <a:r>
              <a:rPr lang="de-DE" dirty="0"/>
              <a:t>+ 6 + 4 + </a:t>
            </a:r>
            <a:r>
              <a:rPr lang="de-DE" dirty="0" smtClean="0"/>
              <a:t>4 </a:t>
            </a:r>
            <a:r>
              <a:rPr lang="de-DE" dirty="0"/>
              <a:t>+ 7 </a:t>
            </a:r>
            <a:r>
              <a:rPr lang="de-DE" i="1" dirty="0"/>
              <a:t>≡</a:t>
            </a:r>
          </a:p>
          <a:p>
            <a:pPr marL="457200" lvl="1" indent="0">
              <a:buNone/>
            </a:pPr>
            <a:r>
              <a:rPr lang="de-DE" dirty="0" smtClean="0"/>
              <a:t>3*9 </a:t>
            </a:r>
            <a:r>
              <a:rPr lang="de-DE" dirty="0"/>
              <a:t>+ </a:t>
            </a:r>
            <a:r>
              <a:rPr lang="de-DE" dirty="0" smtClean="0"/>
              <a:t>3*8 </a:t>
            </a:r>
            <a:r>
              <a:rPr lang="de-DE" dirty="0"/>
              <a:t>+ </a:t>
            </a:r>
            <a:r>
              <a:rPr lang="de-DE" dirty="0" smtClean="0"/>
              <a:t>7 </a:t>
            </a:r>
            <a:r>
              <a:rPr lang="de-DE" dirty="0"/>
              <a:t>+ </a:t>
            </a:r>
            <a:r>
              <a:rPr lang="de-DE" dirty="0" smtClean="0"/>
              <a:t>6 </a:t>
            </a:r>
            <a:r>
              <a:rPr lang="de-DE" dirty="0"/>
              <a:t>+ 5</a:t>
            </a:r>
            <a:r>
              <a:rPr lang="de-DE" dirty="0" smtClean="0"/>
              <a:t> + 2*4 </a:t>
            </a:r>
            <a:r>
              <a:rPr lang="de-DE" dirty="0"/>
              <a:t>+ </a:t>
            </a:r>
            <a:r>
              <a:rPr lang="de-DE" dirty="0" smtClean="0"/>
              <a:t>3 </a:t>
            </a:r>
            <a:r>
              <a:rPr lang="de-DE" dirty="0"/>
              <a:t>+ </a:t>
            </a:r>
            <a:r>
              <a:rPr lang="de-DE" dirty="0" smtClean="0"/>
              <a:t>1 </a:t>
            </a:r>
            <a:r>
              <a:rPr lang="de-DE" i="1" dirty="0"/>
              <a:t>≡</a:t>
            </a:r>
          </a:p>
          <a:p>
            <a:pPr marL="457200" lvl="1" indent="0">
              <a:buNone/>
            </a:pPr>
            <a:r>
              <a:rPr lang="de-DE" dirty="0" smtClean="0"/>
              <a:t>27 </a:t>
            </a:r>
            <a:r>
              <a:rPr lang="de-DE" dirty="0"/>
              <a:t>+ </a:t>
            </a:r>
            <a:r>
              <a:rPr lang="de-DE" dirty="0" smtClean="0"/>
              <a:t>24 + 18 + 8 + </a:t>
            </a:r>
            <a:r>
              <a:rPr lang="de-DE" dirty="0"/>
              <a:t>4</a:t>
            </a:r>
            <a:r>
              <a:rPr lang="de-DE" dirty="0" smtClean="0"/>
              <a:t> </a:t>
            </a:r>
            <a:r>
              <a:rPr lang="de-DE" i="1" dirty="0"/>
              <a:t>≡</a:t>
            </a:r>
          </a:p>
          <a:p>
            <a:pPr marL="457200" lvl="1" indent="0">
              <a:buNone/>
            </a:pPr>
            <a:r>
              <a:rPr lang="de-DE" dirty="0" smtClean="0"/>
              <a:t>7 </a:t>
            </a:r>
            <a:r>
              <a:rPr lang="de-DE" dirty="0"/>
              <a:t>+ </a:t>
            </a:r>
            <a:r>
              <a:rPr lang="de-DE" dirty="0" smtClean="0"/>
              <a:t>4 + </a:t>
            </a:r>
            <a:r>
              <a:rPr lang="de-DE" dirty="0"/>
              <a:t>8</a:t>
            </a:r>
            <a:r>
              <a:rPr lang="de-DE" dirty="0" smtClean="0"/>
              <a:t> </a:t>
            </a:r>
            <a:r>
              <a:rPr lang="de-DE" dirty="0"/>
              <a:t>+ 8 + 4</a:t>
            </a:r>
            <a:r>
              <a:rPr lang="de-DE" dirty="0" smtClean="0"/>
              <a:t> </a:t>
            </a:r>
            <a:r>
              <a:rPr lang="de-DE" i="1" dirty="0"/>
              <a:t>≡</a:t>
            </a:r>
          </a:p>
          <a:p>
            <a:pPr marL="457200" lvl="1" indent="0">
              <a:buNone/>
            </a:pPr>
            <a:r>
              <a:rPr lang="de-DE" dirty="0" smtClean="0"/>
              <a:t>11 </a:t>
            </a:r>
            <a:r>
              <a:rPr lang="de-DE" dirty="0"/>
              <a:t>+ </a:t>
            </a:r>
            <a:r>
              <a:rPr lang="de-DE" dirty="0" smtClean="0"/>
              <a:t>20 </a:t>
            </a:r>
            <a:r>
              <a:rPr lang="de-DE" i="1" dirty="0" smtClean="0"/>
              <a:t>≡ 1 </a:t>
            </a:r>
            <a:r>
              <a:rPr lang="de-DE" i="1" dirty="0" err="1" smtClean="0"/>
              <a:t>mod</a:t>
            </a:r>
            <a:r>
              <a:rPr lang="de-DE" i="1" dirty="0" smtClean="0"/>
              <a:t> 10  =&gt;  EAN ist falsch</a:t>
            </a:r>
            <a:endParaRPr lang="de-DE" i="1" dirty="0"/>
          </a:p>
          <a:p>
            <a:pPr marL="457200" lvl="1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353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Fehlererkennung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Fehler beim Einlesen </a:t>
            </a:r>
          </a:p>
          <a:p>
            <a:pPr lvl="1"/>
            <a:r>
              <a:rPr lang="de-DE" dirty="0" smtClean="0"/>
              <a:t>(Strichcode beschädigt)</a:t>
            </a:r>
          </a:p>
          <a:p>
            <a:r>
              <a:rPr lang="de-DE" dirty="0" smtClean="0"/>
              <a:t>Phonetische Fehler </a:t>
            </a:r>
          </a:p>
          <a:p>
            <a:pPr lvl="1"/>
            <a:r>
              <a:rPr lang="de-DE" dirty="0" smtClean="0"/>
              <a:t>(40</a:t>
            </a:r>
            <a:r>
              <a:rPr lang="de-DE" dirty="0" smtClean="0">
                <a:sym typeface="Wingdings"/>
              </a:rPr>
              <a:t>14, 5015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Vertauschung benachbarter Stellen werden erkannt (unterschied 5!) z.B.: </a:t>
            </a:r>
            <a:r>
              <a:rPr lang="de-DE" i="1" dirty="0" smtClean="0"/>
              <a:t>a</a:t>
            </a:r>
            <a:r>
              <a:rPr lang="de-DE" i="1" baseline="-25000" dirty="0" smtClean="0"/>
              <a:t>1 </a:t>
            </a:r>
            <a:r>
              <a:rPr lang="de-DE" i="1" dirty="0" smtClean="0"/>
              <a:t>= 1 und a</a:t>
            </a:r>
            <a:r>
              <a:rPr lang="de-DE" i="1" baseline="-25000" dirty="0" smtClean="0"/>
              <a:t>2 </a:t>
            </a:r>
            <a:r>
              <a:rPr lang="de-DE" i="1" dirty="0" smtClean="0"/>
              <a:t> = 6 </a:t>
            </a:r>
            <a:endParaRPr lang="de-DE" dirty="0" smtClean="0"/>
          </a:p>
          <a:p>
            <a:pPr lvl="1"/>
            <a:r>
              <a:rPr lang="de-DE" i="1" dirty="0" smtClean="0"/>
              <a:t>a</a:t>
            </a:r>
            <a:r>
              <a:rPr lang="de-DE" i="1" baseline="-25000" dirty="0" smtClean="0"/>
              <a:t>1 </a:t>
            </a:r>
            <a:r>
              <a:rPr lang="de-DE" i="1" dirty="0" smtClean="0"/>
              <a:t>+ a</a:t>
            </a:r>
            <a:r>
              <a:rPr lang="de-DE" i="1" baseline="-25000" dirty="0" smtClean="0"/>
              <a:t>2</a:t>
            </a:r>
            <a:r>
              <a:rPr lang="de-DE" i="1" dirty="0" smtClean="0"/>
              <a:t>*3 = </a:t>
            </a:r>
            <a:r>
              <a:rPr lang="de-DE" dirty="0" smtClean="0"/>
              <a:t>1 + 6*3 = 1 + 18 = 19 </a:t>
            </a:r>
            <a:r>
              <a:rPr lang="de-DE" i="1" dirty="0"/>
              <a:t>≡ 9 </a:t>
            </a:r>
            <a:r>
              <a:rPr lang="de-DE" i="1" dirty="0" err="1"/>
              <a:t>mod</a:t>
            </a:r>
            <a:r>
              <a:rPr lang="de-DE" i="1" dirty="0"/>
              <a:t> 10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i="1" dirty="0" smtClean="0"/>
              <a:t>a</a:t>
            </a:r>
            <a:r>
              <a:rPr lang="de-DE" i="1" baseline="-25000" dirty="0" smtClean="0"/>
              <a:t>2 </a:t>
            </a:r>
            <a:r>
              <a:rPr lang="de-DE" i="1" dirty="0"/>
              <a:t>+ </a:t>
            </a:r>
            <a:r>
              <a:rPr lang="de-DE" i="1" dirty="0" smtClean="0"/>
              <a:t>a</a:t>
            </a:r>
            <a:r>
              <a:rPr lang="de-DE" i="1" baseline="-25000" dirty="0" smtClean="0"/>
              <a:t>1</a:t>
            </a:r>
            <a:r>
              <a:rPr lang="de-DE" i="1" dirty="0" smtClean="0"/>
              <a:t>*3 = </a:t>
            </a:r>
            <a:r>
              <a:rPr lang="de-DE" dirty="0"/>
              <a:t>6</a:t>
            </a:r>
            <a:r>
              <a:rPr lang="de-DE" dirty="0" smtClean="0"/>
              <a:t> + 1*3 = 6 + 3 </a:t>
            </a:r>
            <a:r>
              <a:rPr lang="de-DE" dirty="0"/>
              <a:t>=</a:t>
            </a:r>
            <a:r>
              <a:rPr lang="de-DE" dirty="0" smtClean="0"/>
              <a:t> 9 </a:t>
            </a:r>
            <a:r>
              <a:rPr lang="de-DE" i="1" dirty="0" smtClean="0"/>
              <a:t>≡ 9 </a:t>
            </a:r>
            <a:r>
              <a:rPr lang="de-DE" i="1" dirty="0" err="1" smtClean="0"/>
              <a:t>mod</a:t>
            </a:r>
            <a:r>
              <a:rPr lang="de-DE" i="1" dirty="0" smtClean="0"/>
              <a:t> 10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53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Fehlerkorrektur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lvl="1"/>
            <a:r>
              <a:rPr lang="de-DE" dirty="0" smtClean="0"/>
              <a:t>Keine eindeutige Korrektur möglich</a:t>
            </a:r>
          </a:p>
          <a:p>
            <a:pPr lvl="1"/>
            <a:r>
              <a:rPr lang="de-DE" dirty="0" smtClean="0"/>
              <a:t>Bei Auslöschung (von einer vorgegebene Stelle) </a:t>
            </a:r>
          </a:p>
          <a:p>
            <a:pPr marL="457200" lvl="1" indent="0">
              <a:buNone/>
            </a:pPr>
            <a:r>
              <a:rPr lang="de-DE" dirty="0" smtClean="0"/>
              <a:t>    ist es möglich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53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GTIN 13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i="1" dirty="0" smtClean="0"/>
              <a:t>		</a:t>
            </a:r>
            <a:endParaRPr lang="de-DE" i="1" dirty="0"/>
          </a:p>
          <a:p>
            <a:pPr marL="0" indent="0">
              <a:buNone/>
            </a:pPr>
            <a:r>
              <a:rPr lang="de-DE" i="1" dirty="0" smtClean="0"/>
              <a:t>		a</a:t>
            </a:r>
            <a:r>
              <a:rPr lang="de-DE" i="1" baseline="-25000" dirty="0" smtClean="0"/>
              <a:t>1</a:t>
            </a:r>
            <a:r>
              <a:rPr lang="de-DE" i="1" dirty="0" smtClean="0"/>
              <a:t> </a:t>
            </a:r>
            <a:r>
              <a:rPr lang="de-DE" i="1" dirty="0"/>
              <a:t>+ 3*a</a:t>
            </a:r>
            <a:r>
              <a:rPr lang="de-DE" i="1" baseline="-25000" dirty="0"/>
              <a:t>2</a:t>
            </a:r>
            <a:r>
              <a:rPr lang="de-DE" i="1" dirty="0"/>
              <a:t> + a</a:t>
            </a:r>
            <a:r>
              <a:rPr lang="de-DE" i="1" baseline="-25000" dirty="0"/>
              <a:t>3</a:t>
            </a:r>
            <a:r>
              <a:rPr lang="de-DE" i="1" dirty="0"/>
              <a:t> + </a:t>
            </a:r>
            <a:r>
              <a:rPr lang="de-DE" i="1" dirty="0" smtClean="0"/>
              <a:t>3*a</a:t>
            </a:r>
            <a:r>
              <a:rPr lang="de-DE" i="1" baseline="-25000" dirty="0" smtClean="0"/>
              <a:t>4</a:t>
            </a:r>
            <a:r>
              <a:rPr lang="de-DE" i="1" dirty="0"/>
              <a:t>+ a</a:t>
            </a:r>
            <a:r>
              <a:rPr lang="de-DE" i="1" baseline="-25000" dirty="0"/>
              <a:t>5</a:t>
            </a:r>
            <a:r>
              <a:rPr lang="de-DE" i="1" dirty="0"/>
              <a:t> + </a:t>
            </a:r>
            <a:r>
              <a:rPr lang="de-DE" i="1" dirty="0" smtClean="0"/>
              <a:t>3*a</a:t>
            </a:r>
            <a:r>
              <a:rPr lang="de-DE" i="1" baseline="-25000" dirty="0" smtClean="0"/>
              <a:t>6</a:t>
            </a:r>
            <a:r>
              <a:rPr lang="de-DE" i="1" dirty="0" smtClean="0"/>
              <a:t> + </a:t>
            </a:r>
          </a:p>
          <a:p>
            <a:pPr marL="0" indent="0">
              <a:buNone/>
            </a:pPr>
            <a:r>
              <a:rPr lang="de-DE" i="1" dirty="0"/>
              <a:t>	</a:t>
            </a:r>
            <a:r>
              <a:rPr lang="de-DE" i="1" dirty="0" smtClean="0"/>
              <a:t>	a</a:t>
            </a:r>
            <a:r>
              <a:rPr lang="de-DE" i="1" baseline="-25000" dirty="0" smtClean="0"/>
              <a:t>7</a:t>
            </a:r>
            <a:r>
              <a:rPr lang="de-DE" i="1" dirty="0" smtClean="0"/>
              <a:t> </a:t>
            </a:r>
            <a:r>
              <a:rPr lang="de-DE" i="1" dirty="0"/>
              <a:t>+ 3*</a:t>
            </a:r>
            <a:r>
              <a:rPr lang="de-DE" i="1" dirty="0" smtClean="0"/>
              <a:t>a</a:t>
            </a:r>
            <a:r>
              <a:rPr lang="de-DE" i="1" baseline="-25000" dirty="0" smtClean="0"/>
              <a:t>8 </a:t>
            </a:r>
            <a:r>
              <a:rPr lang="de-DE" i="1" dirty="0" smtClean="0"/>
              <a:t>+ </a:t>
            </a:r>
            <a:r>
              <a:rPr lang="de-DE" i="1" dirty="0"/>
              <a:t>a</a:t>
            </a:r>
            <a:r>
              <a:rPr lang="de-DE" i="1" baseline="-25000" dirty="0"/>
              <a:t>9</a:t>
            </a:r>
            <a:r>
              <a:rPr lang="de-DE" i="1" dirty="0"/>
              <a:t> </a:t>
            </a:r>
            <a:r>
              <a:rPr lang="de-DE" i="1" dirty="0" smtClean="0"/>
              <a:t>+ 3</a:t>
            </a:r>
            <a:r>
              <a:rPr lang="de-DE" i="1" dirty="0"/>
              <a:t>*</a:t>
            </a:r>
            <a:r>
              <a:rPr lang="de-DE" i="1" dirty="0" smtClean="0"/>
              <a:t>a</a:t>
            </a:r>
            <a:r>
              <a:rPr lang="de-DE" i="1" baseline="-25000" dirty="0" smtClean="0"/>
              <a:t>10 </a:t>
            </a:r>
            <a:r>
              <a:rPr lang="de-DE" i="1" dirty="0" smtClean="0"/>
              <a:t>+ </a:t>
            </a:r>
            <a:r>
              <a:rPr lang="de-DE" i="1" dirty="0"/>
              <a:t>a</a:t>
            </a:r>
            <a:r>
              <a:rPr lang="de-DE" i="1" baseline="-25000" dirty="0"/>
              <a:t>11</a:t>
            </a:r>
            <a:r>
              <a:rPr lang="de-DE" i="1" dirty="0"/>
              <a:t> + </a:t>
            </a:r>
            <a:r>
              <a:rPr lang="de-DE" i="1" dirty="0" smtClean="0"/>
              <a:t>3*a</a:t>
            </a:r>
            <a:r>
              <a:rPr lang="de-DE" i="1" baseline="-25000" dirty="0" smtClean="0"/>
              <a:t>12</a:t>
            </a:r>
            <a:r>
              <a:rPr lang="de-DE" i="1" dirty="0" smtClean="0"/>
              <a:t> = 		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 smtClean="0"/>
              <a:t>Ergebnis wird auf nächsten Zehner aufgerundet. </a:t>
            </a:r>
          </a:p>
          <a:p>
            <a:pPr marL="0" indent="0">
              <a:buNone/>
            </a:pPr>
            <a:r>
              <a:rPr lang="de-DE" i="1" dirty="0" smtClean="0"/>
              <a:t>Prüfziffer: </a:t>
            </a:r>
          </a:p>
          <a:p>
            <a:pPr marL="0" indent="0">
              <a:buNone/>
            </a:pPr>
            <a:r>
              <a:rPr lang="de-DE" i="1" dirty="0" smtClean="0"/>
              <a:t>a</a:t>
            </a:r>
            <a:r>
              <a:rPr lang="de-DE" i="1" baseline="-25000" dirty="0" smtClean="0"/>
              <a:t>13</a:t>
            </a:r>
            <a:r>
              <a:rPr lang="de-DE" i="1" dirty="0" smtClean="0"/>
              <a:t> </a:t>
            </a:r>
            <a:r>
              <a:rPr lang="de-DE" dirty="0" smtClean="0"/>
              <a:t>= Aufgerundeter Wert minus </a:t>
            </a:r>
            <a:r>
              <a:rPr lang="de-DE" dirty="0"/>
              <a:t>E</a:t>
            </a:r>
            <a:r>
              <a:rPr lang="de-DE" dirty="0" smtClean="0"/>
              <a:t>rgebnis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27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456</Words>
  <Application>Microsoft Macintosh PowerPoint</Application>
  <PresentationFormat>Bildschirmpräsentation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 Theme</vt:lpstr>
      <vt:lpstr>Strichcode</vt:lpstr>
      <vt:lpstr>Mathematische Codierungstheorie</vt:lpstr>
      <vt:lpstr>Mathematische Voraussetzung:</vt:lpstr>
      <vt:lpstr>Bedeutung der Stellen (EAN 13)</vt:lpstr>
      <vt:lpstr>EAN 13</vt:lpstr>
      <vt:lpstr>EAN 13 - Beispiel</vt:lpstr>
      <vt:lpstr>Fehlererkennung</vt:lpstr>
      <vt:lpstr>Fehlerkorrektur</vt:lpstr>
      <vt:lpstr>GTIN 13</vt:lpstr>
      <vt:lpstr>GTIN 13 - Beispiel</vt:lpstr>
      <vt:lpstr>Bedeutung der Stelle (ISBN 10)</vt:lpstr>
      <vt:lpstr>ISBN -10  International Standardbuchnummer </vt:lpstr>
      <vt:lpstr>Beispiel (ISBN 10)</vt:lpstr>
      <vt:lpstr>Fehlererkennung</vt:lpstr>
      <vt:lpstr>Fehlerkorrektur</vt:lpstr>
      <vt:lpstr>Beispiele</vt:lpstr>
      <vt:lpstr>EAN</vt:lpstr>
      <vt:lpstr>GTIN &amp; ISBN</vt:lpstr>
      <vt:lpstr>ISBN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Simon Jölli</cp:lastModifiedBy>
  <cp:revision>70</cp:revision>
  <cp:lastPrinted>2012-01-24T00:14:31Z</cp:lastPrinted>
  <dcterms:created xsi:type="dcterms:W3CDTF">2010-04-12T23:12:02Z</dcterms:created>
  <dcterms:modified xsi:type="dcterms:W3CDTF">2012-01-27T11:27:56Z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