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442" r:id="rId3"/>
    <p:sldId id="383" r:id="rId4"/>
    <p:sldId id="438" r:id="rId5"/>
    <p:sldId id="282" r:id="rId6"/>
    <p:sldId id="415" r:id="rId7"/>
    <p:sldId id="416" r:id="rId8"/>
    <p:sldId id="417" r:id="rId9"/>
    <p:sldId id="418" r:id="rId10"/>
    <p:sldId id="436" r:id="rId11"/>
    <p:sldId id="419" r:id="rId12"/>
    <p:sldId id="439" r:id="rId13"/>
    <p:sldId id="420" r:id="rId14"/>
    <p:sldId id="421" r:id="rId15"/>
    <p:sldId id="423" r:id="rId16"/>
    <p:sldId id="424" r:id="rId17"/>
    <p:sldId id="440" r:id="rId18"/>
    <p:sldId id="422" r:id="rId19"/>
    <p:sldId id="441" r:id="rId20"/>
    <p:sldId id="425" r:id="rId21"/>
    <p:sldId id="426" r:id="rId22"/>
    <p:sldId id="437" r:id="rId23"/>
    <p:sldId id="427" r:id="rId24"/>
    <p:sldId id="428" r:id="rId25"/>
    <p:sldId id="429" r:id="rId26"/>
    <p:sldId id="430" r:id="rId27"/>
    <p:sldId id="434" r:id="rId28"/>
    <p:sldId id="433" r:id="rId29"/>
    <p:sldId id="443" r:id="rId30"/>
    <p:sldId id="432" r:id="rId31"/>
    <p:sldId id="435" r:id="rId32"/>
    <p:sldId id="444" r:id="rId33"/>
    <p:sldId id="431" r:id="rId34"/>
    <p:sldId id="414" r:id="rId3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D29"/>
    <a:srgbClr val="07C138"/>
    <a:srgbClr val="0E0E14"/>
    <a:srgbClr val="960000"/>
    <a:srgbClr val="111119"/>
    <a:srgbClr val="14141C"/>
    <a:srgbClr val="141417"/>
    <a:srgbClr val="141414"/>
    <a:srgbClr val="131313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1" autoAdjust="0"/>
    <p:restoredTop sz="94660"/>
  </p:normalViewPr>
  <p:slideViewPr>
    <p:cSldViewPr>
      <p:cViewPr varScale="1">
        <p:scale>
          <a:sx n="68" d="100"/>
          <a:sy n="68" d="100"/>
        </p:scale>
        <p:origin x="7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C4165-6292-4E26-9AF1-A46F90C65CB6}" type="datetimeFigureOut">
              <a:rPr lang="de-AT" smtClean="0"/>
              <a:t>17.10.2023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235C-946A-4B29-BF28-FB77DCD4328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356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7BF-CF92-4CAD-8537-02664B423FF1}" type="datetimeFigureOut">
              <a:rPr lang="de-AT" smtClean="0"/>
              <a:t>17.10.2023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91602-3919-4ACF-A8E3-AFD5BA52533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191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4250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29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302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30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31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32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7330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33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34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91602-3919-4ACF-A8E3-AFD5BA525338}" type="slidenum">
              <a:rPr lang="de-AT" smtClean="0"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00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e.wikipedia.org/wiki/Atomorbit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quantumdiaries.org/2010/03/07/more-feynman-diagrams-momentum-conservation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stro.cardiff.ac.uk/~spxcen/CMB_Sims/Planck_comb_rbcol_scaled.pn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univie.ac.at/franz.embacher/Rel/ARTundQuantenphysi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hyperlink" Target="http://www.univie.ac.a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86408"/>
            <a:ext cx="2016223" cy="28227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-27384"/>
            <a:ext cx="8712968" cy="1874639"/>
          </a:xfrm>
        </p:spPr>
        <p:txBody>
          <a:bodyPr>
            <a:noAutofit/>
          </a:bodyPr>
          <a:lstStyle/>
          <a:p>
            <a:r>
              <a:rPr lang="de-AT" sz="4000" dirty="0" smtClean="0"/>
              <a:t>Quantengravitation und das</a:t>
            </a:r>
            <a:br>
              <a:rPr lang="de-AT" sz="4000" dirty="0" smtClean="0"/>
            </a:br>
            <a:r>
              <a:rPr lang="de-AT" sz="4000" dirty="0" smtClean="0"/>
              <a:t>Problem</a:t>
            </a:r>
            <a:r>
              <a:rPr lang="de-AT" sz="4000" dirty="0"/>
              <a:t> </a:t>
            </a:r>
            <a:r>
              <a:rPr lang="de-AT" sz="4000" dirty="0" smtClean="0"/>
              <a:t>der Zeit</a:t>
            </a:r>
            <a:endParaRPr lang="de-AT" sz="4000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4585771"/>
            <a:ext cx="756084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/>
              <a:t>Franz Embacher</a:t>
            </a:r>
          </a:p>
          <a:p>
            <a:pPr algn="ctr"/>
            <a:r>
              <a:rPr lang="de-AT" sz="800" dirty="0" smtClean="0"/>
              <a:t/>
            </a:r>
            <a:br>
              <a:rPr lang="de-AT" sz="800" dirty="0" smtClean="0"/>
            </a:br>
            <a:endParaRPr lang="de-AT" sz="800" dirty="0"/>
          </a:p>
          <a:p>
            <a:pPr algn="ctr"/>
            <a:r>
              <a:rPr lang="de-AT" dirty="0" smtClean="0"/>
              <a:t>Fakultät für Physik der Universität Wien | Fachhochschule Technikum Wien</a:t>
            </a:r>
          </a:p>
          <a:p>
            <a:pPr algn="ctr"/>
            <a:r>
              <a:rPr lang="de-AT" sz="1000" dirty="0"/>
              <a:t/>
            </a:r>
            <a:br>
              <a:rPr lang="de-AT" sz="1000" dirty="0"/>
            </a:br>
            <a:r>
              <a:rPr lang="de-AT" sz="1400" dirty="0" smtClean="0"/>
              <a:t>Vortrag für die PH Wien, 17. Oktober 2023</a:t>
            </a:r>
            <a:br>
              <a:rPr lang="de-AT" sz="1400" dirty="0" smtClean="0"/>
            </a:br>
            <a:r>
              <a:rPr lang="de-AT" sz="500" dirty="0" smtClean="0"/>
              <a:t/>
            </a:r>
            <a:br>
              <a:rPr lang="de-AT" sz="500" dirty="0" smtClean="0"/>
            </a:br>
            <a:r>
              <a:rPr lang="de-AT" sz="1400" dirty="0" smtClean="0"/>
              <a:t>[in ähnlicher Form: Vortrag am </a:t>
            </a:r>
            <a:r>
              <a:rPr lang="de-AT" sz="1400" dirty="0" err="1" smtClean="0"/>
              <a:t>Wiedner</a:t>
            </a:r>
            <a:r>
              <a:rPr lang="de-AT" sz="1400" dirty="0" smtClean="0"/>
              <a:t> Gymnasium, 14. Jänner 2019</a:t>
            </a:r>
            <a:br>
              <a:rPr lang="de-AT" sz="1400" dirty="0" smtClean="0"/>
            </a:br>
            <a:r>
              <a:rPr lang="de-AT" sz="1400" dirty="0" smtClean="0"/>
              <a:t>Vortrag an der Österreichischen </a:t>
            </a:r>
            <a:r>
              <a:rPr lang="de-AT" sz="1400" dirty="0"/>
              <a:t>URANIA </a:t>
            </a:r>
            <a:r>
              <a:rPr lang="de-AT" sz="1400" dirty="0" smtClean="0"/>
              <a:t>für Steiermark, Graz</a:t>
            </a:r>
            <a:r>
              <a:rPr lang="de-AT" sz="1400" dirty="0"/>
              <a:t>, 24. November </a:t>
            </a:r>
            <a:r>
              <a:rPr lang="de-AT" sz="1400" dirty="0" smtClean="0"/>
              <a:t>2015]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229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Struktur der Quantenmechanik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3054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Besondere Zustände: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Es gibt Zustände, die eine </a:t>
            </a:r>
            <a:r>
              <a:rPr lang="de-AT" sz="2200" dirty="0" smtClean="0">
                <a:solidFill>
                  <a:srgbClr val="C00000"/>
                </a:solidFill>
              </a:rPr>
              <a:t>zeitunabhängige</a:t>
            </a:r>
            <a:r>
              <a:rPr lang="de-AT" sz="2200" dirty="0"/>
              <a:t> </a:t>
            </a:r>
            <a:r>
              <a:rPr lang="de-AT" sz="2200" dirty="0" smtClean="0"/>
              <a:t>Aufenthalts-</a:t>
            </a:r>
            <a:br>
              <a:rPr lang="de-AT" sz="2200" dirty="0" smtClean="0"/>
            </a:br>
            <a:r>
              <a:rPr lang="de-AT" sz="2200" dirty="0" err="1" smtClean="0"/>
              <a:t>wahrscheinlichkeit</a:t>
            </a:r>
            <a:r>
              <a:rPr lang="de-AT" sz="2200" dirty="0" smtClean="0"/>
              <a:t> besitzen. Es sind dies genau jene Zustände, für die die </a:t>
            </a:r>
            <a:r>
              <a:rPr lang="de-AT" sz="2200" dirty="0" smtClean="0">
                <a:solidFill>
                  <a:srgbClr val="C00000"/>
                </a:solidFill>
              </a:rPr>
              <a:t>Energie</a:t>
            </a:r>
            <a:r>
              <a:rPr lang="de-AT" sz="2200" dirty="0" smtClean="0"/>
              <a:t> nur </a:t>
            </a:r>
            <a:r>
              <a:rPr lang="de-AT" sz="2200" i="1" dirty="0" smtClean="0"/>
              <a:t>einen einzigen</a:t>
            </a:r>
            <a:r>
              <a:rPr lang="de-AT" sz="2200" dirty="0"/>
              <a:t/>
            </a:r>
            <a:br>
              <a:rPr lang="de-AT" sz="2200" dirty="0"/>
            </a:br>
            <a:r>
              <a:rPr lang="de-AT" sz="2200" dirty="0" smtClean="0"/>
              <a:t>möglichen Messwert besitzt</a:t>
            </a:r>
            <a:br>
              <a:rPr lang="de-AT" sz="2200" dirty="0" smtClean="0"/>
            </a:br>
            <a:r>
              <a:rPr lang="de-AT" sz="2200" dirty="0" smtClean="0"/>
              <a:t>(d.h. für die die Energie</a:t>
            </a:r>
            <a:br>
              <a:rPr lang="de-AT" sz="2200" dirty="0" smtClean="0"/>
            </a:br>
            <a:r>
              <a:rPr lang="de-AT" sz="2200" dirty="0" smtClean="0"/>
              <a:t>„scharf“ ist).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Diese „Energieeigen-</a:t>
            </a:r>
            <a:br>
              <a:rPr lang="de-AT" sz="2200" dirty="0" smtClean="0"/>
            </a:br>
            <a:r>
              <a:rPr lang="de-AT" sz="2200" dirty="0" smtClean="0"/>
              <a:t>zustände“ beschreiben</a:t>
            </a:r>
            <a:br>
              <a:rPr lang="de-AT" sz="2200" dirty="0" smtClean="0"/>
            </a:br>
            <a:r>
              <a:rPr lang="de-AT" sz="2200" dirty="0" smtClean="0"/>
              <a:t>z. B. die „Orbitale“ des</a:t>
            </a:r>
            <a:br>
              <a:rPr lang="de-AT" sz="2200" dirty="0" smtClean="0"/>
            </a:br>
            <a:r>
              <a:rPr lang="de-AT" sz="2200" dirty="0" smtClean="0"/>
              <a:t>Wasserstoffatoms.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996952"/>
            <a:ext cx="3879701" cy="29138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641192" y="6207115"/>
            <a:ext cx="23871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000" dirty="0">
                <a:hlinkClick r:id="rId4"/>
              </a:rPr>
              <a:t>https://</a:t>
            </a:r>
            <a:r>
              <a:rPr lang="de-AT" sz="1000" dirty="0" smtClean="0">
                <a:hlinkClick r:id="rId4"/>
              </a:rPr>
              <a:t>de.wikipedia.org/wiki/Atomorbital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0250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33056"/>
            <a:ext cx="3411689" cy="17281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Quantentheorie(n)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99361"/>
            <a:ext cx="8208912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Theorien dieser Struktur sind extrem erfolgreich!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Sie beschreiben </a:t>
            </a:r>
            <a:r>
              <a:rPr lang="de-AT" sz="2200" dirty="0" smtClean="0">
                <a:solidFill>
                  <a:srgbClr val="C00000"/>
                </a:solidFill>
              </a:rPr>
              <a:t>Atome</a:t>
            </a:r>
            <a:r>
              <a:rPr lang="de-AT" sz="2200" dirty="0" smtClean="0"/>
              <a:t>, </a:t>
            </a:r>
            <a:r>
              <a:rPr lang="de-AT" sz="2200" dirty="0" smtClean="0">
                <a:solidFill>
                  <a:srgbClr val="C00000"/>
                </a:solidFill>
              </a:rPr>
              <a:t>Moleküle</a:t>
            </a:r>
            <a:r>
              <a:rPr lang="de-AT" sz="2200" dirty="0" smtClean="0"/>
              <a:t> und deren Bindungen,</a:t>
            </a:r>
            <a:endParaRPr lang="de-AT" sz="3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/>
              <a:t>s</a:t>
            </a:r>
            <a:r>
              <a:rPr lang="de-AT" sz="2200" dirty="0" smtClean="0"/>
              <a:t>ie lassen sich mit der </a:t>
            </a:r>
            <a:r>
              <a:rPr lang="de-AT" sz="2200" dirty="0" smtClean="0">
                <a:solidFill>
                  <a:srgbClr val="C00000"/>
                </a:solidFill>
              </a:rPr>
              <a:t>Speziellen Relativitätstheorie </a:t>
            </a:r>
            <a:r>
              <a:rPr lang="de-AT" sz="2200" dirty="0" smtClean="0"/>
              <a:t>in Einklang bringen,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und sie beschreiben (als „Quantenelektrodynamik“ und „</a:t>
            </a:r>
            <a:r>
              <a:rPr lang="de-AT" sz="2200" dirty="0" err="1" smtClean="0"/>
              <a:t>Quantenchromodynamik</a:t>
            </a:r>
            <a:r>
              <a:rPr lang="de-AT" sz="2200" dirty="0" smtClean="0"/>
              <a:t>“) das </a:t>
            </a:r>
            <a:r>
              <a:rPr lang="de-AT" sz="2200" dirty="0" smtClean="0">
                <a:solidFill>
                  <a:srgbClr val="C00000"/>
                </a:solidFill>
              </a:rPr>
              <a:t>Licht</a:t>
            </a:r>
            <a:r>
              <a:rPr lang="de-AT" sz="2200" dirty="0" smtClean="0"/>
              <a:t> und seine Wechselwirkung mit Materie sowie die Eigenschaften der</a:t>
            </a:r>
            <a:br>
              <a:rPr lang="de-AT" sz="2200" dirty="0" smtClean="0"/>
            </a:br>
            <a:r>
              <a:rPr lang="de-AT" sz="2200" dirty="0" smtClean="0">
                <a:solidFill>
                  <a:srgbClr val="C00000"/>
                </a:solidFill>
              </a:rPr>
              <a:t>Atomkerne</a:t>
            </a:r>
            <a:r>
              <a:rPr lang="de-AT" sz="2200" dirty="0" smtClean="0"/>
              <a:t>.</a:t>
            </a:r>
          </a:p>
        </p:txBody>
      </p:sp>
      <p:sp>
        <p:nvSpPr>
          <p:cNvPr id="10" name="Rechteck 9"/>
          <p:cNvSpPr/>
          <p:nvPr/>
        </p:nvSpPr>
        <p:spPr>
          <a:xfrm>
            <a:off x="3347864" y="5837202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hlinkClick r:id="rId4"/>
              </a:rPr>
              <a:t>http://www.quantumdiaries.org/2010/03/07</a:t>
            </a:r>
            <a:r>
              <a:rPr lang="de-AT" sz="1000" dirty="0" smtClean="0">
                <a:hlinkClick r:id="rId4"/>
              </a:rPr>
              <a:t>/</a:t>
            </a:r>
            <a:br>
              <a:rPr lang="de-AT" sz="1000" dirty="0" smtClean="0">
                <a:hlinkClick r:id="rId4"/>
              </a:rPr>
            </a:br>
            <a:r>
              <a:rPr lang="de-AT" sz="1000" dirty="0" err="1" smtClean="0">
                <a:hlinkClick r:id="rId4"/>
              </a:rPr>
              <a:t>more-feynman-diagrams-momentum-conservation</a:t>
            </a:r>
            <a:r>
              <a:rPr lang="de-AT" sz="1000" dirty="0" smtClean="0">
                <a:hlinkClick r:id="rId4"/>
              </a:rPr>
              <a:t>/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0742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648071"/>
          </a:xfrm>
        </p:spPr>
        <p:txBody>
          <a:bodyPr>
            <a:noAutofit/>
          </a:bodyPr>
          <a:lstStyle/>
          <a:p>
            <a:r>
              <a:rPr lang="de-AT" sz="2800" dirty="0" smtClean="0"/>
              <a:t>Allgemeine Relativitätstheorie</a:t>
            </a:r>
            <a:endParaRPr lang="de-AT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835696" y="2753633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smtClean="0"/>
              <a:t>Allgemeine Relativitätstheorie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Allgemeine Relativitätstheorie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333212"/>
            <a:ext cx="806489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Die Allgemeine Relativitätstheorie beschreibt die </a:t>
            </a:r>
            <a:r>
              <a:rPr lang="de-AT" sz="2200" dirty="0" smtClean="0">
                <a:solidFill>
                  <a:srgbClr val="C00000"/>
                </a:solidFill>
              </a:rPr>
              <a:t>Gravitation</a:t>
            </a:r>
            <a:r>
              <a:rPr lang="de-AT" sz="2200" dirty="0" smtClean="0"/>
              <a:t>.</a:t>
            </a:r>
            <a:br>
              <a:rPr lang="de-AT" sz="2200" dirty="0" smtClean="0"/>
            </a:br>
            <a:endParaRPr lang="de-AT" sz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Gravitation wird in ihr nicht als Kraft aufgefasst, sondern als Ausdruck der </a:t>
            </a:r>
            <a:r>
              <a:rPr lang="de-AT" sz="2200" dirty="0" smtClean="0">
                <a:solidFill>
                  <a:srgbClr val="C00000"/>
                </a:solidFill>
              </a:rPr>
              <a:t>Krümmung von Raum und Zeit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200" dirty="0" smtClean="0"/>
              <a:t>          Die Materie sagt der Raumzeit,</a:t>
            </a:r>
            <a:br>
              <a:rPr lang="de-AT" sz="2200" dirty="0" smtClean="0"/>
            </a:br>
            <a:r>
              <a:rPr lang="de-AT" sz="2200" dirty="0" smtClean="0"/>
              <a:t>          wie sie sich krümmen soll.</a:t>
            </a:r>
            <a:r>
              <a:rPr lang="de-AT" sz="2200" dirty="0"/>
              <a:t/>
            </a:r>
            <a:br>
              <a:rPr lang="de-AT" sz="2200" dirty="0"/>
            </a:br>
            <a:r>
              <a:rPr lang="de-AT" sz="2200" dirty="0" smtClean="0"/>
              <a:t>          Die Krümmung der Raumzeit</a:t>
            </a:r>
            <a:br>
              <a:rPr lang="de-AT" sz="2200" dirty="0" smtClean="0"/>
            </a:br>
            <a:r>
              <a:rPr lang="de-AT" sz="2200" dirty="0" smtClean="0"/>
              <a:t>          sagt der Materie,</a:t>
            </a:r>
            <a:r>
              <a:rPr lang="de-AT" sz="2200" dirty="0"/>
              <a:t> </a:t>
            </a:r>
            <a:r>
              <a:rPr lang="de-AT" sz="2200" dirty="0" smtClean="0"/>
              <a:t>wie sie sich bewegen soll.</a:t>
            </a:r>
            <a:br>
              <a:rPr lang="de-AT" sz="2200" dirty="0" smtClean="0"/>
            </a:br>
            <a:endParaRPr lang="de-A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200" dirty="0" smtClean="0">
                <a:solidFill>
                  <a:srgbClr val="C00000"/>
                </a:solidFill>
              </a:rPr>
              <a:t>Raum und Zeit </a:t>
            </a:r>
            <a:r>
              <a:rPr lang="de-AT" sz="2200" dirty="0" smtClean="0"/>
              <a:t>(vereinigt in der „Raumzeit“) </a:t>
            </a:r>
            <a:r>
              <a:rPr lang="de-AT" sz="2200" dirty="0" smtClean="0">
                <a:solidFill>
                  <a:srgbClr val="C00000"/>
                </a:solidFill>
              </a:rPr>
              <a:t>werden</a:t>
            </a:r>
            <a:r>
              <a:rPr lang="de-AT" sz="2200" dirty="0" smtClean="0"/>
              <a:t> nun von einer fixen „Bühne“ des physikalischen </a:t>
            </a:r>
            <a:r>
              <a:rPr lang="de-AT" sz="2200" dirty="0"/>
              <a:t>G</a:t>
            </a:r>
            <a:r>
              <a:rPr lang="de-AT" sz="2200" dirty="0" smtClean="0"/>
              <a:t>eschehens </a:t>
            </a:r>
            <a:r>
              <a:rPr lang="de-AT" sz="2200" dirty="0" smtClean="0">
                <a:solidFill>
                  <a:srgbClr val="C00000"/>
                </a:solidFill>
              </a:rPr>
              <a:t>zu</a:t>
            </a:r>
            <a:r>
              <a:rPr lang="de-AT" sz="2200" dirty="0" smtClean="0"/>
              <a:t> eigenständigen „</a:t>
            </a:r>
            <a:r>
              <a:rPr lang="de-AT" sz="2200" dirty="0" smtClean="0">
                <a:solidFill>
                  <a:srgbClr val="C00000"/>
                </a:solidFill>
              </a:rPr>
              <a:t>dynamischen Variablen</a:t>
            </a:r>
            <a:r>
              <a:rPr lang="de-AT" sz="2200" dirty="0" smtClean="0"/>
              <a:t>“.</a:t>
            </a:r>
            <a:br>
              <a:rPr lang="de-AT" sz="2200" dirty="0" smtClean="0"/>
            </a:br>
            <a:r>
              <a:rPr lang="de-AT" sz="300" dirty="0" smtClean="0"/>
              <a:t/>
            </a:r>
            <a:br>
              <a:rPr lang="de-AT" sz="300" dirty="0" smtClean="0"/>
            </a:br>
            <a:endParaRPr lang="de-AT" sz="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Die Allgemeine Relativitätstheorie ist eine klassische Theorie.</a:t>
            </a:r>
            <a:br>
              <a:rPr lang="de-AT" sz="2200" dirty="0" smtClean="0"/>
            </a:br>
            <a:endParaRPr lang="de-AT" sz="22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56284"/>
              </p:ext>
            </p:extLst>
          </p:nvPr>
        </p:nvGraphicFramePr>
        <p:xfrm>
          <a:off x="5436096" y="2779266"/>
          <a:ext cx="25955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8" name="Formel" r:id="rId4" imgW="1206500" imgH="368300" progId="Equation.DSMT4">
                  <p:embed/>
                </p:oleObj>
              </mc:Choice>
              <mc:Fallback>
                <p:oleObj name="Formel" r:id="rId4" imgW="1206500" imgH="36830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779266"/>
                        <a:ext cx="259556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2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Allgemeine Relativitätstheorie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052736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Struktur der </a:t>
            </a:r>
            <a:r>
              <a:rPr lang="de-AT" sz="2200" dirty="0" smtClean="0">
                <a:solidFill>
                  <a:srgbClr val="C00000"/>
                </a:solidFill>
              </a:rPr>
              <a:t>Dynamik</a:t>
            </a:r>
            <a:r>
              <a:rPr lang="de-AT" sz="2200" dirty="0" smtClean="0"/>
              <a:t> der ART:</a:t>
            </a:r>
            <a:br>
              <a:rPr lang="de-AT" sz="2200" dirty="0" smtClean="0"/>
            </a:br>
            <a:endParaRPr lang="de-AT" sz="1000" dirty="0"/>
          </a:p>
          <a:p>
            <a:r>
              <a:rPr lang="de-AT" sz="2200" dirty="0" smtClean="0"/>
              <a:t>   Vorgeben:</a:t>
            </a:r>
            <a:br>
              <a:rPr lang="de-AT" sz="2200" dirty="0" smtClean="0"/>
            </a:br>
            <a:endParaRPr lang="de-AT" sz="300" dirty="0" smtClean="0"/>
          </a:p>
          <a:p>
            <a:r>
              <a:rPr lang="de-AT" sz="2200" dirty="0" smtClean="0"/>
              <a:t>      3-dimensionale Geometrie</a:t>
            </a:r>
            <a:br>
              <a:rPr lang="de-AT" sz="2200" dirty="0" smtClean="0"/>
            </a:br>
            <a:r>
              <a:rPr lang="de-AT" sz="2200" dirty="0" smtClean="0"/>
              <a:t>      („Raum“)</a:t>
            </a:r>
            <a:r>
              <a:rPr lang="de-AT" sz="2200" dirty="0"/>
              <a:t> </a:t>
            </a:r>
            <a:r>
              <a:rPr lang="de-AT" sz="2200" dirty="0" smtClean="0"/>
              <a:t>+ {…} + {Materie}</a:t>
            </a:r>
            <a:br>
              <a:rPr lang="de-AT" sz="2200" dirty="0" smtClean="0"/>
            </a:br>
            <a:endParaRPr lang="de-AT" sz="2200" dirty="0" smtClean="0"/>
          </a:p>
          <a:p>
            <a:r>
              <a:rPr lang="de-AT" sz="2200" dirty="0" smtClean="0">
                <a:sym typeface="Wingdings" panose="05000000000000000000" pitchFamily="2" charset="2"/>
              </a:rPr>
              <a:t>   Einsteins Gleichungen</a:t>
            </a:r>
            <a:br>
              <a:rPr lang="de-AT" sz="2200" dirty="0" smtClean="0">
                <a:sym typeface="Wingdings" panose="05000000000000000000" pitchFamily="2" charset="2"/>
              </a:rPr>
            </a:br>
            <a:r>
              <a:rPr lang="de-AT" sz="2200" dirty="0" smtClean="0">
                <a:sym typeface="Wingdings" panose="05000000000000000000" pitchFamily="2" charset="2"/>
              </a:rPr>
              <a:t>   bestimmen:</a:t>
            </a:r>
            <a:br>
              <a:rPr lang="de-AT" sz="2200" dirty="0" smtClean="0">
                <a:sym typeface="Wingdings" panose="05000000000000000000" pitchFamily="2" charset="2"/>
              </a:rPr>
            </a:br>
            <a:endParaRPr lang="de-AT" sz="300" dirty="0" smtClean="0">
              <a:sym typeface="Wingdings" panose="05000000000000000000" pitchFamily="2" charset="2"/>
            </a:endParaRPr>
          </a:p>
          <a:p>
            <a:r>
              <a:rPr lang="de-AT" sz="2200" dirty="0">
                <a:sym typeface="Wingdings" panose="05000000000000000000" pitchFamily="2" charset="2"/>
              </a:rPr>
              <a:t> </a:t>
            </a:r>
            <a:r>
              <a:rPr lang="de-AT" sz="2200" dirty="0" smtClean="0">
                <a:sym typeface="Wingdings" panose="05000000000000000000" pitchFamily="2" charset="2"/>
              </a:rPr>
              <a:t>      4-dimensionale Geometrie</a:t>
            </a:r>
            <a:br>
              <a:rPr lang="de-AT" sz="2200" dirty="0" smtClean="0">
                <a:sym typeface="Wingdings" panose="05000000000000000000" pitchFamily="2" charset="2"/>
              </a:rPr>
            </a:br>
            <a:r>
              <a:rPr lang="de-AT" sz="2200" dirty="0" smtClean="0">
                <a:sym typeface="Wingdings" panose="05000000000000000000" pitchFamily="2" charset="2"/>
              </a:rPr>
              <a:t>       („Raumzeit“) + {Materie}</a:t>
            </a:r>
          </a:p>
          <a:p>
            <a:endParaRPr lang="de-AT" sz="2200" dirty="0">
              <a:sym typeface="Wingdings" panose="05000000000000000000" pitchFamily="2" charset="2"/>
            </a:endParaRPr>
          </a:p>
          <a:p>
            <a:endParaRPr lang="de-AT" sz="2200" dirty="0" smtClean="0">
              <a:sym typeface="Wingdings" panose="05000000000000000000" pitchFamily="2" charset="2"/>
            </a:endParaRPr>
          </a:p>
          <a:p>
            <a:r>
              <a:rPr lang="de-AT" sz="2200" dirty="0" smtClean="0">
                <a:sym typeface="Wingdings" panose="05000000000000000000" pitchFamily="2" charset="2"/>
              </a:rPr>
              <a:t>Die „</a:t>
            </a:r>
            <a:r>
              <a:rPr lang="de-AT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dynamische Variable</a:t>
            </a:r>
            <a:r>
              <a:rPr lang="de-AT" sz="2200" dirty="0" smtClean="0">
                <a:sym typeface="Wingdings" panose="05000000000000000000" pitchFamily="2" charset="2"/>
              </a:rPr>
              <a:t>“ der</a:t>
            </a:r>
            <a:br>
              <a:rPr lang="de-AT" sz="2200" dirty="0" smtClean="0">
                <a:sym typeface="Wingdings" panose="05000000000000000000" pitchFamily="2" charset="2"/>
              </a:rPr>
            </a:br>
            <a:r>
              <a:rPr lang="de-AT" sz="2200" dirty="0" smtClean="0">
                <a:sym typeface="Wingdings" panose="05000000000000000000" pitchFamily="2" charset="2"/>
              </a:rPr>
              <a:t>Gravitation ist die </a:t>
            </a:r>
            <a:r>
              <a:rPr lang="de-AT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3-dimensionale</a:t>
            </a:r>
          </a:p>
          <a:p>
            <a:r>
              <a:rPr lang="de-AT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Geometrie</a:t>
            </a:r>
            <a:r>
              <a:rPr lang="de-AT" sz="2200" dirty="0" smtClean="0">
                <a:sym typeface="Wingdings" panose="05000000000000000000" pitchFamily="2" charset="2"/>
              </a:rPr>
              <a:t>.</a:t>
            </a:r>
            <a:endParaRPr lang="de-AT" sz="2200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91" y="1124744"/>
            <a:ext cx="3945349" cy="552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80512" cy="562356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468560" y="-99392"/>
            <a:ext cx="9793088" cy="18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>
                <a:solidFill>
                  <a:schemeClr val="bg1"/>
                </a:solidFill>
              </a:rPr>
              <a:t>Allgemeine Relativitätstheorie</a:t>
            </a:r>
            <a:endParaRPr lang="de-AT" sz="3200" dirty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-482339" y="5272140"/>
            <a:ext cx="9793088" cy="18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32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80512" cy="562356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-468560" y="-99392"/>
            <a:ext cx="9793088" cy="18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>
                <a:solidFill>
                  <a:schemeClr val="bg1"/>
                </a:solidFill>
              </a:rPr>
              <a:t>Allgemeine Relativitätstheorie</a:t>
            </a:r>
            <a:endParaRPr lang="de-AT" sz="3200" dirty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-482339" y="5272140"/>
            <a:ext cx="9793088" cy="18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683568" y="5229200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200" dirty="0" smtClean="0">
                <a:solidFill>
                  <a:schemeClr val="bg1"/>
                </a:solidFill>
              </a:rPr>
              <a:t>In der Nähe schwerer Massen „vergeht die Zeit“ langsamer.</a:t>
            </a:r>
          </a:p>
        </p:txBody>
      </p:sp>
    </p:spTree>
    <p:extLst>
      <p:ext uri="{BB962C8B-B14F-4D97-AF65-F5344CB8AC3E}">
        <p14:creationId xmlns:p14="http://schemas.microsoft.com/office/powerpoint/2010/main" val="29895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648071"/>
          </a:xfrm>
        </p:spPr>
        <p:txBody>
          <a:bodyPr>
            <a:noAutofit/>
          </a:bodyPr>
          <a:lstStyle/>
          <a:p>
            <a:r>
              <a:rPr lang="de-AT" sz="2800" dirty="0" smtClean="0"/>
              <a:t>Allgemeine Relativitätstheorie und Quantentheorie</a:t>
            </a:r>
            <a:endParaRPr lang="de-AT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835696" y="2492896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smtClean="0"/>
              <a:t>Allgemeine Relativitätstheorie und Quantentheorie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24744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Die Grundstrukturen von ART und Quantentheorie vertragen sich nicht:</a:t>
            </a:r>
          </a:p>
        </p:txBody>
      </p:sp>
      <p:sp>
        <p:nvSpPr>
          <p:cNvPr id="4" name="Rechteck 3"/>
          <p:cNvSpPr/>
          <p:nvPr/>
        </p:nvSpPr>
        <p:spPr>
          <a:xfrm>
            <a:off x="440456" y="4581128"/>
            <a:ext cx="233134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AT" dirty="0" smtClean="0"/>
              <a:t>Newtonsche Mechanik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016099" y="4581128"/>
            <a:ext cx="52546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AT" dirty="0" smtClean="0"/>
              <a:t>SRT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6991776" y="4581128"/>
            <a:ext cx="55271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AT" dirty="0" smtClean="0"/>
              <a:t>ART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467544" y="5075892"/>
            <a:ext cx="228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„Zeit“: fix vorgegeben.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3007987" y="5075892"/>
            <a:ext cx="2390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„Zeit“: ist fixiert, sobald</a:t>
            </a:r>
            <a:br>
              <a:rPr lang="de-AT" dirty="0" smtClean="0"/>
            </a:br>
            <a:r>
              <a:rPr lang="de-AT" dirty="0" smtClean="0"/>
              <a:t>ein Inertialsystem</a:t>
            </a:r>
            <a:br>
              <a:rPr lang="de-AT" dirty="0" smtClean="0"/>
            </a:br>
            <a:r>
              <a:rPr lang="de-AT" dirty="0" smtClean="0"/>
              <a:t>gewählt ist.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5615129" y="5075892"/>
            <a:ext cx="29847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Was „Zeit“ bedeutet, hängt</a:t>
            </a:r>
            <a:br>
              <a:rPr lang="de-AT" dirty="0" smtClean="0"/>
            </a:br>
            <a:r>
              <a:rPr lang="de-AT" dirty="0" smtClean="0"/>
              <a:t>von der „Geometrie“ ab</a:t>
            </a:r>
            <a:br>
              <a:rPr lang="de-AT" dirty="0" smtClean="0"/>
            </a:br>
            <a:r>
              <a:rPr lang="de-AT" dirty="0" smtClean="0"/>
              <a:t>und daher (auch) davon, wo</a:t>
            </a:r>
          </a:p>
          <a:p>
            <a:pPr algn="ctr"/>
            <a:r>
              <a:rPr lang="de-AT" dirty="0" smtClean="0"/>
              <a:t>sich welche Materie befindet!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7848872" cy="192955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27984" y="3861048"/>
            <a:ext cx="1339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 smtClean="0"/>
              <a:t>„Raumschnitte“</a:t>
            </a:r>
            <a:endParaRPr lang="de-AT" sz="1400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5292080" y="3398982"/>
            <a:ext cx="840865" cy="534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3923930" y="3509392"/>
            <a:ext cx="1008110" cy="423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3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24744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Die Grundstrukturen von ART und Quantentheorie vertragen sich nicht:</a:t>
            </a:r>
          </a:p>
        </p:txBody>
      </p:sp>
      <p:sp>
        <p:nvSpPr>
          <p:cNvPr id="4" name="Rechteck 3"/>
          <p:cNvSpPr/>
          <p:nvPr/>
        </p:nvSpPr>
        <p:spPr>
          <a:xfrm>
            <a:off x="440456" y="4581128"/>
            <a:ext cx="233134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AT" dirty="0" smtClean="0"/>
              <a:t>Newtonsche Mechanik</a:t>
            </a:r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4016099" y="4581128"/>
            <a:ext cx="52546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AT" dirty="0" smtClean="0"/>
              <a:t>SRT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6991776" y="4581128"/>
            <a:ext cx="55271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de-AT" dirty="0" smtClean="0"/>
              <a:t>ART</a:t>
            </a:r>
            <a:endParaRPr lang="de-AT" dirty="0"/>
          </a:p>
        </p:txBody>
      </p:sp>
      <p:sp>
        <p:nvSpPr>
          <p:cNvPr id="10" name="Rechteck 9"/>
          <p:cNvSpPr/>
          <p:nvPr/>
        </p:nvSpPr>
        <p:spPr>
          <a:xfrm>
            <a:off x="467544" y="5075892"/>
            <a:ext cx="228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„Zeit“: fix vorgegeben.</a:t>
            </a:r>
            <a:endParaRPr lang="de-AT" dirty="0"/>
          </a:p>
        </p:txBody>
      </p:sp>
      <p:sp>
        <p:nvSpPr>
          <p:cNvPr id="11" name="Rechteck 10"/>
          <p:cNvSpPr/>
          <p:nvPr/>
        </p:nvSpPr>
        <p:spPr>
          <a:xfrm>
            <a:off x="3007987" y="5075892"/>
            <a:ext cx="2390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„Zeit“: ist fixiert, sobald</a:t>
            </a:r>
            <a:br>
              <a:rPr lang="de-AT" dirty="0" smtClean="0"/>
            </a:br>
            <a:r>
              <a:rPr lang="de-AT" dirty="0" smtClean="0"/>
              <a:t>ein Inertialsystem</a:t>
            </a:r>
            <a:br>
              <a:rPr lang="de-AT" dirty="0" smtClean="0"/>
            </a:br>
            <a:r>
              <a:rPr lang="de-AT" dirty="0" smtClean="0"/>
              <a:t>gewählt ist.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>
          <a:xfrm>
            <a:off x="5615129" y="5075892"/>
            <a:ext cx="29847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Was „Zeit“ bedeutet, hängt</a:t>
            </a:r>
            <a:br>
              <a:rPr lang="de-AT" dirty="0" smtClean="0"/>
            </a:br>
            <a:r>
              <a:rPr lang="de-AT" dirty="0" smtClean="0"/>
              <a:t>von der „Geometrie“ ab</a:t>
            </a:r>
            <a:br>
              <a:rPr lang="de-AT" dirty="0" smtClean="0"/>
            </a:br>
            <a:r>
              <a:rPr lang="de-AT" dirty="0" smtClean="0"/>
              <a:t>und daher (auch) davon, wo</a:t>
            </a:r>
          </a:p>
          <a:p>
            <a:pPr algn="ctr"/>
            <a:r>
              <a:rPr lang="de-AT" dirty="0" smtClean="0"/>
              <a:t>sich welche Materie befindet!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4427984" y="3861048"/>
            <a:ext cx="1339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400" dirty="0" smtClean="0"/>
              <a:t>„Raumschnitte“</a:t>
            </a:r>
            <a:endParaRPr lang="de-AT" sz="1400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5292080" y="3398982"/>
            <a:ext cx="840865" cy="534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2134800"/>
            <a:ext cx="7849071" cy="1929600"/>
          </a:xfrm>
          <a:prstGeom prst="rect">
            <a:avLst/>
          </a:prstGeom>
        </p:spPr>
      </p:pic>
      <p:cxnSp>
        <p:nvCxnSpPr>
          <p:cNvPr id="17" name="Gerade Verbindung mit Pfeil 16"/>
          <p:cNvCxnSpPr/>
          <p:nvPr/>
        </p:nvCxnSpPr>
        <p:spPr>
          <a:xfrm flipH="1" flipV="1">
            <a:off x="3851920" y="3398982"/>
            <a:ext cx="855322" cy="453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-72008"/>
            <a:ext cx="8712968" cy="6885384"/>
          </a:xfrm>
        </p:spPr>
        <p:txBody>
          <a:bodyPr>
            <a:noAutofit/>
          </a:bodyPr>
          <a:lstStyle/>
          <a:p>
            <a:r>
              <a:rPr lang="de-AT" sz="4000" dirty="0" smtClean="0"/>
              <a:t>Quantengravitation und das</a:t>
            </a:r>
            <a:br>
              <a:rPr lang="de-AT" sz="4000" dirty="0" smtClean="0"/>
            </a:br>
            <a:r>
              <a:rPr lang="de-AT" sz="4000" dirty="0" smtClean="0"/>
              <a:t>Problem</a:t>
            </a:r>
            <a:r>
              <a:rPr lang="de-AT" sz="4000" dirty="0"/>
              <a:t> </a:t>
            </a:r>
            <a:r>
              <a:rPr lang="de-AT" sz="4000" dirty="0" smtClean="0"/>
              <a:t>der Zeit</a:t>
            </a:r>
            <a:r>
              <a:rPr lang="de-AT" sz="4000" dirty="0"/>
              <a:t/>
            </a:r>
            <a:br>
              <a:rPr lang="de-AT" sz="4000" dirty="0"/>
            </a:br>
            <a:r>
              <a:rPr lang="de-AT" sz="500" dirty="0" smtClean="0"/>
              <a:t/>
            </a:r>
            <a:br>
              <a:rPr lang="de-AT" sz="500" dirty="0" smtClean="0"/>
            </a:br>
            <a:r>
              <a:rPr lang="de-AT" sz="2500" dirty="0" smtClean="0"/>
              <a:t>oder</a:t>
            </a:r>
            <a:br>
              <a:rPr lang="de-AT" sz="2500" dirty="0" smtClean="0"/>
            </a:br>
            <a:r>
              <a:rPr lang="de-AT" sz="500" dirty="0"/>
              <a:t/>
            </a:r>
            <a:br>
              <a:rPr lang="de-AT" sz="500" dirty="0"/>
            </a:br>
            <a:r>
              <a:rPr lang="de-AT" sz="4000" dirty="0" smtClean="0"/>
              <a:t>Quantentheorie und Gravitation –</a:t>
            </a:r>
            <a:br>
              <a:rPr lang="de-AT" sz="4000" dirty="0" smtClean="0"/>
            </a:br>
            <a:r>
              <a:rPr lang="de-AT" sz="4000" dirty="0" smtClean="0"/>
              <a:t>warum ihre Vereinigung so schwierig ist</a:t>
            </a:r>
            <a:r>
              <a:rPr lang="de-AT" sz="4000" dirty="0"/>
              <a:t/>
            </a:r>
            <a:br>
              <a:rPr lang="de-AT" sz="4000" dirty="0"/>
            </a:br>
            <a:r>
              <a:rPr lang="de-AT" sz="500" dirty="0" smtClean="0"/>
              <a:t/>
            </a:r>
            <a:br>
              <a:rPr lang="de-AT" sz="500" dirty="0" smtClean="0"/>
            </a:br>
            <a:r>
              <a:rPr lang="de-AT" sz="2500" dirty="0" smtClean="0"/>
              <a:t>oder</a:t>
            </a:r>
            <a:br>
              <a:rPr lang="de-AT" sz="2500" dirty="0" smtClean="0"/>
            </a:br>
            <a:r>
              <a:rPr lang="de-AT" sz="500" dirty="0"/>
              <a:t/>
            </a:r>
            <a:br>
              <a:rPr lang="de-AT" sz="500" dirty="0"/>
            </a:br>
            <a:r>
              <a:rPr lang="de-AT" sz="4000" dirty="0" smtClean="0"/>
              <a:t>Allgemeine Relativitätstheorie und Quantenphysik – warum sie nicht so recht zusammenpassen</a:t>
            </a:r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27526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24744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Konkretes Beispiel: „Überlagerung“ zweier klassischer Zustände: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0588"/>
            <a:ext cx="8345441" cy="19964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051720" y="3779748"/>
            <a:ext cx="109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Zustand 1</a:t>
            </a:r>
            <a:endParaRPr lang="de-AT" dirty="0"/>
          </a:p>
        </p:txBody>
      </p:sp>
      <p:sp>
        <p:nvSpPr>
          <p:cNvPr id="14" name="Rechteck 13"/>
          <p:cNvSpPr/>
          <p:nvPr/>
        </p:nvSpPr>
        <p:spPr>
          <a:xfrm>
            <a:off x="6208900" y="3789040"/>
            <a:ext cx="109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Zustand 2</a:t>
            </a:r>
            <a:endParaRPr lang="de-AT" dirty="0"/>
          </a:p>
        </p:txBody>
      </p:sp>
      <p:sp>
        <p:nvSpPr>
          <p:cNvPr id="15" name="Rechteck 14"/>
          <p:cNvSpPr/>
          <p:nvPr/>
        </p:nvSpPr>
        <p:spPr>
          <a:xfrm>
            <a:off x="395536" y="423560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Die Quantenmechanik würde verlangen, diese beiden Zustände zu einer </a:t>
            </a:r>
            <a:r>
              <a:rPr lang="de-AT" sz="2200" dirty="0" smtClean="0">
                <a:solidFill>
                  <a:srgbClr val="C00000"/>
                </a:solidFill>
              </a:rPr>
              <a:t>gegebenen</a:t>
            </a:r>
            <a:r>
              <a:rPr lang="de-AT" sz="2200" dirty="0" smtClean="0"/>
              <a:t> Zeit </a:t>
            </a:r>
            <a:r>
              <a:rPr lang="de-AT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 smtClean="0"/>
              <a:t> zu interpretieren und vorhersagen: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Wahrscheinlichkeit, zur Zeit </a:t>
            </a:r>
            <a:r>
              <a:rPr lang="de-AT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 smtClean="0"/>
              <a:t> den Zustand 1 zu beobachten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/>
              <a:t>Wahrscheinlichkeit, zur Zeit </a:t>
            </a:r>
            <a:r>
              <a:rPr lang="de-AT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/>
              <a:t> den Zustand </a:t>
            </a:r>
            <a:r>
              <a:rPr lang="de-AT" sz="2200" dirty="0" smtClean="0"/>
              <a:t>2 </a:t>
            </a:r>
            <a:r>
              <a:rPr lang="de-AT" sz="2200" dirty="0"/>
              <a:t>zu </a:t>
            </a:r>
            <a:r>
              <a:rPr lang="de-AT" sz="2200" dirty="0" smtClean="0"/>
              <a:t>beobachten</a:t>
            </a:r>
          </a:p>
        </p:txBody>
      </p:sp>
    </p:spTree>
    <p:extLst>
      <p:ext uri="{BB962C8B-B14F-4D97-AF65-F5344CB8AC3E}">
        <p14:creationId xmlns:p14="http://schemas.microsoft.com/office/powerpoint/2010/main" val="391578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5536" y="5805264"/>
            <a:ext cx="6258358" cy="4154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25905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Konkretes Beispiel: „Überlagerung“ zweier klassischer Zustände: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0588"/>
            <a:ext cx="8345441" cy="19964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051720" y="3779748"/>
            <a:ext cx="109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Zustand 1</a:t>
            </a:r>
            <a:endParaRPr lang="de-AT" dirty="0"/>
          </a:p>
        </p:txBody>
      </p:sp>
      <p:sp>
        <p:nvSpPr>
          <p:cNvPr id="14" name="Rechteck 13"/>
          <p:cNvSpPr/>
          <p:nvPr/>
        </p:nvSpPr>
        <p:spPr>
          <a:xfrm>
            <a:off x="6208900" y="3789040"/>
            <a:ext cx="1099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/>
              <a:t>Zustand 2</a:t>
            </a:r>
            <a:endParaRPr lang="de-AT" dirty="0"/>
          </a:p>
        </p:txBody>
      </p:sp>
      <p:sp>
        <p:nvSpPr>
          <p:cNvPr id="15" name="Rechteck 14"/>
          <p:cNvSpPr/>
          <p:nvPr/>
        </p:nvSpPr>
        <p:spPr>
          <a:xfrm>
            <a:off x="395536" y="4235604"/>
            <a:ext cx="806489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Die Quantenmechanik würde verlangen, diese beiden Zustände zu einer </a:t>
            </a:r>
            <a:r>
              <a:rPr lang="de-AT" sz="2200" dirty="0" smtClean="0">
                <a:solidFill>
                  <a:srgbClr val="C00000"/>
                </a:solidFill>
              </a:rPr>
              <a:t>gegebenen</a:t>
            </a:r>
            <a:r>
              <a:rPr lang="de-AT" sz="2200" dirty="0" smtClean="0"/>
              <a:t> Zeit </a:t>
            </a:r>
            <a:r>
              <a:rPr lang="de-AT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 smtClean="0"/>
              <a:t> zu interpretieren und vorhersagen: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Wahrscheinlichkeit, </a:t>
            </a:r>
            <a:r>
              <a:rPr lang="de-AT" sz="2200" dirty="0" smtClean="0">
                <a:solidFill>
                  <a:srgbClr val="C00000"/>
                </a:solidFill>
              </a:rPr>
              <a:t>zur Zeit </a:t>
            </a:r>
            <a:r>
              <a:rPr lang="de-AT" sz="23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 smtClean="0"/>
              <a:t> den Zustand 1 zu beobachten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/>
              <a:t>Wahrscheinlichkeit, </a:t>
            </a:r>
            <a:r>
              <a:rPr lang="de-AT" sz="2200" dirty="0">
                <a:solidFill>
                  <a:srgbClr val="C00000"/>
                </a:solidFill>
              </a:rPr>
              <a:t>zur Zeit </a:t>
            </a:r>
            <a:r>
              <a:rPr lang="de-AT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/>
              <a:t> den Zustand </a:t>
            </a:r>
            <a:r>
              <a:rPr lang="de-AT" sz="2200" dirty="0" smtClean="0"/>
              <a:t>2 </a:t>
            </a:r>
            <a:r>
              <a:rPr lang="de-AT" sz="2200" dirty="0"/>
              <a:t>zu </a:t>
            </a:r>
            <a:r>
              <a:rPr lang="de-AT" sz="2200" dirty="0" smtClean="0"/>
              <a:t>beobachten</a:t>
            </a:r>
          </a:p>
          <a:p>
            <a:r>
              <a:rPr lang="de-AT" sz="500" dirty="0" smtClean="0"/>
              <a:t/>
            </a:r>
            <a:br>
              <a:rPr lang="de-AT" sz="500" dirty="0" smtClean="0"/>
            </a:br>
            <a:r>
              <a:rPr lang="de-AT" sz="2200" dirty="0" smtClean="0">
                <a:solidFill>
                  <a:srgbClr val="C00000"/>
                </a:solidFill>
              </a:rPr>
              <a:t>Das Problem: Was </a:t>
            </a:r>
            <a:r>
              <a:rPr lang="de-AT" sz="23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 smtClean="0">
                <a:solidFill>
                  <a:srgbClr val="C00000"/>
                </a:solidFill>
              </a:rPr>
              <a:t> bedeutet, hängt vom Zustand ab!</a:t>
            </a:r>
            <a:endParaRPr lang="de-AT" sz="2200" dirty="0">
              <a:solidFill>
                <a:srgbClr val="C0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330789" y="2729861"/>
            <a:ext cx="8899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  <a:t>Zeit vergeht</a:t>
            </a:r>
            <a:b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  <a:t>langsam</a:t>
            </a:r>
            <a:endParaRPr lang="de-AT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819324" y="2878261"/>
            <a:ext cx="8899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  <a:t>Zeit vergeht</a:t>
            </a:r>
            <a:b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  <a:t>langsam</a:t>
            </a:r>
            <a:endParaRPr lang="de-AT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970895" y="3017893"/>
            <a:ext cx="8899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  <a:t>Zeit vergeht</a:t>
            </a:r>
            <a:b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  <a:t>schnell</a:t>
            </a:r>
            <a:endParaRPr lang="de-AT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7299487" y="2718384"/>
            <a:ext cx="8899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  <a:t>Zeit vergeht</a:t>
            </a:r>
            <a:b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de-AT" sz="1100" b="1" dirty="0" smtClean="0">
                <a:solidFill>
                  <a:schemeClr val="accent5">
                    <a:lumMod val="50000"/>
                  </a:schemeClr>
                </a:solidFill>
              </a:rPr>
              <a:t>schnell</a:t>
            </a:r>
            <a:endParaRPr lang="de-AT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25905"/>
            <a:ext cx="806489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Mathematisch betrachtet, stellt sich dieses Problem so dar:</a:t>
            </a:r>
          </a:p>
          <a:p>
            <a:endParaRPr lang="de-AT" sz="1500" dirty="0"/>
          </a:p>
          <a:p>
            <a:r>
              <a:rPr lang="de-AT" sz="2200" dirty="0" smtClean="0"/>
              <a:t>     </a:t>
            </a:r>
            <a:r>
              <a:rPr lang="de-AT" sz="2200" dirty="0" smtClean="0">
                <a:solidFill>
                  <a:srgbClr val="C00000"/>
                </a:solidFill>
              </a:rPr>
              <a:t>Quantenmechanik des Elektrons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endParaRPr lang="de-AT" sz="1000" dirty="0" smtClean="0"/>
          </a:p>
          <a:p>
            <a:r>
              <a:rPr lang="de-AT" sz="2200" dirty="0"/>
              <a:t> </a:t>
            </a:r>
            <a:r>
              <a:rPr lang="de-AT" sz="2200" dirty="0" smtClean="0"/>
              <a:t>         Dynamische Variable: Ort</a:t>
            </a:r>
            <a:br>
              <a:rPr lang="de-AT" sz="2200" dirty="0" smtClean="0"/>
            </a:br>
            <a:endParaRPr lang="de-AT" sz="500" dirty="0" smtClean="0"/>
          </a:p>
          <a:p>
            <a:r>
              <a:rPr lang="de-AT" sz="2200" dirty="0"/>
              <a:t> </a:t>
            </a:r>
            <a:r>
              <a:rPr lang="de-AT" sz="2200" dirty="0" smtClean="0"/>
              <a:t>         Wellenfunktion:</a:t>
            </a:r>
          </a:p>
          <a:p>
            <a:endParaRPr lang="de-AT" sz="2200" dirty="0"/>
          </a:p>
          <a:p>
            <a:r>
              <a:rPr lang="de-AT" sz="2200" dirty="0" smtClean="0"/>
              <a:t>     Aufgrund der Prinzipien der Quantenmechanik </a:t>
            </a:r>
            <a:r>
              <a:rPr lang="de-AT" sz="2200" dirty="0" smtClean="0">
                <a:solidFill>
                  <a:srgbClr val="C00000"/>
                </a:solidFill>
              </a:rPr>
              <a:t>müsste man</a:t>
            </a:r>
            <a:br>
              <a:rPr lang="de-AT" sz="2200" dirty="0" smtClean="0">
                <a:solidFill>
                  <a:srgbClr val="C00000"/>
                </a:solidFill>
              </a:rPr>
            </a:br>
            <a:r>
              <a:rPr lang="de-AT" sz="2200" dirty="0" smtClean="0">
                <a:solidFill>
                  <a:srgbClr val="C00000"/>
                </a:solidFill>
              </a:rPr>
              <a:t>     für die Gravitation erwarten</a:t>
            </a:r>
            <a:r>
              <a:rPr lang="de-AT" sz="2200" dirty="0" smtClean="0"/>
              <a:t>:</a:t>
            </a:r>
          </a:p>
          <a:p>
            <a:endParaRPr lang="de-AT" sz="1000" dirty="0"/>
          </a:p>
          <a:p>
            <a:r>
              <a:rPr lang="de-AT" sz="2200" dirty="0"/>
              <a:t>          Dynamische Variable</a:t>
            </a:r>
            <a:r>
              <a:rPr lang="de-AT" sz="2200" dirty="0" smtClean="0"/>
              <a:t>: 3-dimensionale Geometrie</a:t>
            </a:r>
            <a:br>
              <a:rPr lang="de-AT" sz="2200" dirty="0" smtClean="0"/>
            </a:br>
            <a:endParaRPr lang="de-AT" sz="500" dirty="0"/>
          </a:p>
          <a:p>
            <a:r>
              <a:rPr lang="de-AT" sz="2200" dirty="0"/>
              <a:t>          Wellenfunktion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r>
              <a:rPr lang="de-AT" sz="2200" dirty="0" smtClean="0"/>
              <a:t/>
            </a:r>
            <a:br>
              <a:rPr lang="de-AT" sz="2200" dirty="0" smtClean="0"/>
            </a:br>
            <a:r>
              <a:rPr lang="de-AT" sz="2200" dirty="0" smtClean="0"/>
              <a:t>          Das Problem: Was </a:t>
            </a:r>
            <a:r>
              <a:rPr lang="de-AT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 smtClean="0"/>
              <a:t> bedeutet, hängt von </a:t>
            </a:r>
            <a:r>
              <a:rPr lang="de-AT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AT" sz="2200" dirty="0" smtClean="0"/>
              <a:t> ab!</a:t>
            </a:r>
            <a:br>
              <a:rPr lang="de-AT" sz="2200" dirty="0" smtClean="0"/>
            </a:br>
            <a:endParaRPr lang="de-AT" sz="500" dirty="0" smtClean="0"/>
          </a:p>
          <a:p>
            <a:r>
              <a:rPr lang="de-AT" sz="2200" dirty="0"/>
              <a:t> </a:t>
            </a:r>
            <a:r>
              <a:rPr lang="de-AT" sz="2200" dirty="0" smtClean="0"/>
              <a:t>         Der „Zeitpunkt“ der Messung kann nicht vorgegeben werden,</a:t>
            </a:r>
          </a:p>
          <a:p>
            <a:r>
              <a:rPr lang="de-AT" sz="2200" dirty="0"/>
              <a:t> </a:t>
            </a:r>
            <a:r>
              <a:rPr lang="de-AT" sz="2200" dirty="0" smtClean="0"/>
              <a:t>         weil er vom Messergebnis abhängt!</a:t>
            </a:r>
            <a:endParaRPr lang="de-AT" sz="22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778487"/>
              </p:ext>
            </p:extLst>
          </p:nvPr>
        </p:nvGraphicFramePr>
        <p:xfrm>
          <a:off x="3042100" y="2548979"/>
          <a:ext cx="765175" cy="46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8" name="Formel" r:id="rId4" imgW="355320" imgH="203040" progId="Equation.DSMT4">
                  <p:embed/>
                </p:oleObj>
              </mc:Choice>
              <mc:Fallback>
                <p:oleObj name="Formel" r:id="rId4" imgW="355320" imgH="203040" progId="Equation.DSMT4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100" y="2548979"/>
                        <a:ext cx="765175" cy="468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01456"/>
              </p:ext>
            </p:extLst>
          </p:nvPr>
        </p:nvGraphicFramePr>
        <p:xfrm>
          <a:off x="4037906" y="2276872"/>
          <a:ext cx="24606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" name="Formel" r:id="rId6" imgW="114120" imgH="126720" progId="Equation.DSMT4">
                  <p:embed/>
                </p:oleObj>
              </mc:Choice>
              <mc:Fallback>
                <p:oleObj name="Formel" r:id="rId6" imgW="114120" imgH="12672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906" y="2276872"/>
                        <a:ext cx="246062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88163"/>
              </p:ext>
            </p:extLst>
          </p:nvPr>
        </p:nvGraphicFramePr>
        <p:xfrm>
          <a:off x="6646574" y="4201390"/>
          <a:ext cx="301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0" name="Formel" r:id="rId8" imgW="139680" imgH="152280" progId="Equation.DSMT4">
                  <p:embed/>
                </p:oleObj>
              </mc:Choice>
              <mc:Fallback>
                <p:oleObj name="Formel" r:id="rId8" imgW="139680" imgH="15228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574" y="4201390"/>
                        <a:ext cx="301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030894"/>
              </p:ext>
            </p:extLst>
          </p:nvPr>
        </p:nvGraphicFramePr>
        <p:xfrm>
          <a:off x="3017838" y="4509120"/>
          <a:ext cx="8191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1" name="Formel" r:id="rId10" imgW="380880" imgH="203040" progId="Equation.DSMT4">
                  <p:embed/>
                </p:oleObj>
              </mc:Choice>
              <mc:Fallback>
                <p:oleObj name="Formel" r:id="rId10" imgW="380880" imgH="20304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4509120"/>
                        <a:ext cx="8191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Gerade Verbindung mit Pfeil 11"/>
          <p:cNvCxnSpPr/>
          <p:nvPr/>
        </p:nvCxnSpPr>
        <p:spPr>
          <a:xfrm flipV="1">
            <a:off x="3325091" y="4941168"/>
            <a:ext cx="18473" cy="33250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3635896" y="4941168"/>
            <a:ext cx="144016" cy="28803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3779912" y="5190084"/>
            <a:ext cx="1944216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>
            <a:off x="5724128" y="5190084"/>
            <a:ext cx="72008" cy="14401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6948264" y="3625701"/>
            <a:ext cx="144016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24744"/>
            <a:ext cx="806489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Strategie: Dieses Problem (und ähnliche) zunächst ignorieren, formal zu „quantisieren“ und sehen wohin einen die Mathematik führt…</a:t>
            </a:r>
          </a:p>
          <a:p>
            <a:endParaRPr lang="de-AT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Die ART ist „nicht-</a:t>
            </a:r>
            <a:r>
              <a:rPr lang="de-AT" sz="2200" dirty="0" err="1" smtClean="0"/>
              <a:t>renormierbar</a:t>
            </a:r>
            <a:r>
              <a:rPr lang="de-AT" sz="2200" dirty="0" smtClean="0"/>
              <a:t>“.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Ab 1967 Ansatz von </a:t>
            </a:r>
            <a:r>
              <a:rPr lang="de-AT" sz="2200" dirty="0" smtClean="0">
                <a:solidFill>
                  <a:srgbClr val="C00000"/>
                </a:solidFill>
              </a:rPr>
              <a:t>John A. Wheeler </a:t>
            </a:r>
            <a:r>
              <a:rPr lang="de-AT" sz="2200" dirty="0" smtClean="0"/>
              <a:t>und </a:t>
            </a:r>
            <a:r>
              <a:rPr lang="de-AT" sz="2200" dirty="0" smtClean="0">
                <a:solidFill>
                  <a:srgbClr val="C00000"/>
                </a:solidFill>
              </a:rPr>
              <a:t>Bryce DeWitt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r>
              <a:rPr lang="de-AT" sz="1000" dirty="0" smtClean="0"/>
              <a:t/>
            </a:r>
            <a:br>
              <a:rPr lang="de-AT" sz="1000" dirty="0" smtClean="0"/>
            </a:br>
            <a:r>
              <a:rPr lang="de-AT" sz="2200" dirty="0" smtClean="0"/>
              <a:t>        </a:t>
            </a:r>
            <a:r>
              <a:rPr lang="de-AT" sz="2200" dirty="0" smtClean="0">
                <a:sym typeface="Wingdings" panose="05000000000000000000" pitchFamily="2" charset="2"/>
              </a:rPr>
              <a:t>  eine Gleichung, in der die Zeit nicht vorkommt!</a:t>
            </a:r>
            <a:br>
              <a:rPr lang="de-AT" sz="2200" dirty="0" smtClean="0">
                <a:sym typeface="Wingdings" panose="05000000000000000000" pitchFamily="2" charset="2"/>
              </a:rPr>
            </a:br>
            <a:r>
              <a:rPr lang="de-AT" sz="2200" dirty="0" smtClean="0">
                <a:sym typeface="Wingdings" panose="05000000000000000000" pitchFamily="2" charset="2"/>
              </a:rPr>
              <a:t>              </a:t>
            </a:r>
            <a:r>
              <a:rPr lang="de-AT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Wheeler-DeWitt-Gleichung</a:t>
            </a:r>
            <a:r>
              <a:rPr lang="de-AT" sz="2200" dirty="0" smtClean="0">
                <a:sym typeface="Wingdings" panose="05000000000000000000" pitchFamily="2" charset="2"/>
              </a:rPr>
              <a:t> (ohne Materie):</a:t>
            </a:r>
            <a:r>
              <a:rPr lang="de-AT" sz="2200" dirty="0" smtClean="0"/>
              <a:t/>
            </a:r>
            <a:br>
              <a:rPr lang="de-AT" sz="2200" dirty="0" smtClean="0"/>
            </a:br>
            <a:endParaRPr lang="de-AT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AT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AT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AT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Die konzeptuelle </a:t>
            </a:r>
            <a:r>
              <a:rPr lang="de-AT" sz="2200" dirty="0" smtClean="0">
                <a:solidFill>
                  <a:srgbClr val="C00000"/>
                </a:solidFill>
              </a:rPr>
              <a:t>Hauptfrage</a:t>
            </a:r>
            <a:r>
              <a:rPr lang="de-AT" sz="2200" dirty="0" smtClean="0"/>
              <a:t>: Wie kann aus einer „</a:t>
            </a:r>
            <a:r>
              <a:rPr lang="de-AT" sz="2200" dirty="0" smtClean="0">
                <a:solidFill>
                  <a:srgbClr val="C00000"/>
                </a:solidFill>
              </a:rPr>
              <a:t>statischen</a:t>
            </a:r>
            <a:r>
              <a:rPr lang="de-AT" sz="2200" dirty="0" smtClean="0"/>
              <a:t>“ „Wellenfunktion des Universums“ eine Erklärung </a:t>
            </a:r>
            <a:r>
              <a:rPr lang="de-AT" sz="2200" dirty="0" smtClean="0">
                <a:solidFill>
                  <a:srgbClr val="C00000"/>
                </a:solidFill>
              </a:rPr>
              <a:t>dynamischer Vorgänge</a:t>
            </a:r>
            <a:r>
              <a:rPr lang="de-AT" sz="2200" dirty="0" smtClean="0"/>
              <a:t> („Zeitentwicklung“ ) gewonnen werden?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81113"/>
              </p:ext>
            </p:extLst>
          </p:nvPr>
        </p:nvGraphicFramePr>
        <p:xfrm>
          <a:off x="2411760" y="3774808"/>
          <a:ext cx="39862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3" name="Formel" r:id="rId4" imgW="1854000" imgH="431640" progId="Equation.DSMT4">
                  <p:embed/>
                </p:oleObj>
              </mc:Choice>
              <mc:Fallback>
                <p:oleObj name="Formel" r:id="rId4" imgW="1854000" imgH="43164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774808"/>
                        <a:ext cx="398621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 Verbindung mit Pfeil 5"/>
          <p:cNvCxnSpPr/>
          <p:nvPr/>
        </p:nvCxnSpPr>
        <p:spPr>
          <a:xfrm flipH="1">
            <a:off x="5724128" y="3810367"/>
            <a:ext cx="216024" cy="184666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6948264" y="3625701"/>
            <a:ext cx="15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ym typeface="Wingdings" panose="05000000000000000000" pitchFamily="2" charset="2"/>
              </a:rPr>
              <a:t>nicht              !</a:t>
            </a:r>
            <a:endParaRPr lang="de-AT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77565"/>
              </p:ext>
            </p:extLst>
          </p:nvPr>
        </p:nvGraphicFramePr>
        <p:xfrm>
          <a:off x="7524328" y="3633302"/>
          <a:ext cx="648072" cy="37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4" name="Formel" r:id="rId6" imgW="380880" imgH="203040" progId="Equation.DSMT4">
                  <p:embed/>
                </p:oleObj>
              </mc:Choice>
              <mc:Fallback>
                <p:oleObj name="Formel" r:id="rId6" imgW="380880" imgH="203040" progId="Equation.DSMT4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633302"/>
                        <a:ext cx="648072" cy="37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Gerade Verbindung 15"/>
          <p:cNvCxnSpPr/>
          <p:nvPr/>
        </p:nvCxnSpPr>
        <p:spPr>
          <a:xfrm>
            <a:off x="5940152" y="3810367"/>
            <a:ext cx="100811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4762500" cy="269557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625725" y="2608032"/>
            <a:ext cx="144016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74973"/>
            <a:ext cx="806489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„</a:t>
            </a:r>
            <a:r>
              <a:rPr lang="de-AT" sz="2200" dirty="0" err="1" smtClean="0">
                <a:solidFill>
                  <a:srgbClr val="C00000"/>
                </a:solidFill>
              </a:rPr>
              <a:t>Minisuperspace</a:t>
            </a:r>
            <a:r>
              <a:rPr lang="de-AT" sz="2200" dirty="0" smtClean="0">
                <a:solidFill>
                  <a:srgbClr val="C00000"/>
                </a:solidFill>
              </a:rPr>
              <a:t>-Modell</a:t>
            </a:r>
            <a:r>
              <a:rPr lang="de-AT" sz="2200" dirty="0" smtClean="0"/>
              <a:t>“: Wellenfunktion für ein homogenes und isotropes Universum (</a:t>
            </a:r>
            <a:r>
              <a:rPr lang="de-AT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AT" sz="2200" dirty="0" smtClean="0"/>
              <a:t> = „Radius des Universums“,</a:t>
            </a:r>
            <a:br>
              <a:rPr lang="de-AT" sz="2200" dirty="0" smtClean="0"/>
            </a:br>
            <a:r>
              <a:rPr lang="de-AT" sz="2200" i="1" dirty="0" smtClean="0">
                <a:latin typeface="Symbol" panose="05050102010706020507" pitchFamily="18" charset="2"/>
              </a:rPr>
              <a:t>f</a:t>
            </a:r>
            <a:r>
              <a:rPr lang="de-AT" sz="2200" dirty="0" smtClean="0"/>
              <a:t> = Materie). Lösung der Wheeler-DeWitt-Gleichung: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115616" y="2977364"/>
            <a:ext cx="360040" cy="73966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558025" y="2608032"/>
            <a:ext cx="157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ym typeface="Wingdings" panose="05000000000000000000" pitchFamily="2" charset="2"/>
              </a:rPr>
              <a:t>nicht                !</a:t>
            </a:r>
            <a:endParaRPr lang="de-AT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439022"/>
              </p:ext>
            </p:extLst>
          </p:nvPr>
        </p:nvGraphicFramePr>
        <p:xfrm>
          <a:off x="1149350" y="2606963"/>
          <a:ext cx="822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Formel" r:id="rId5" imgW="482400" imgH="203040" progId="Equation.DSMT4">
                  <p:embed/>
                </p:oleObj>
              </mc:Choice>
              <mc:Fallback>
                <p:oleObj name="Formel" r:id="rId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606963"/>
                        <a:ext cx="822325" cy="371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0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4762500" cy="269557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625725" y="2608032"/>
            <a:ext cx="1440160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74973"/>
            <a:ext cx="8064896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„</a:t>
            </a:r>
            <a:r>
              <a:rPr lang="de-AT" sz="2200" dirty="0" err="1" smtClean="0">
                <a:solidFill>
                  <a:srgbClr val="C00000"/>
                </a:solidFill>
              </a:rPr>
              <a:t>Minisuperspace</a:t>
            </a:r>
            <a:r>
              <a:rPr lang="de-AT" sz="2200" dirty="0" smtClean="0">
                <a:solidFill>
                  <a:srgbClr val="C00000"/>
                </a:solidFill>
              </a:rPr>
              <a:t>-Modell</a:t>
            </a:r>
            <a:r>
              <a:rPr lang="de-AT" sz="2200" dirty="0" smtClean="0"/>
              <a:t>“: Wellenfunktion für ein homogenes und isotropes Universum (</a:t>
            </a:r>
            <a:r>
              <a:rPr lang="de-AT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AT" sz="2200" dirty="0" smtClean="0"/>
              <a:t> = „Radius des Universums“,</a:t>
            </a:r>
            <a:br>
              <a:rPr lang="de-AT" sz="2200" dirty="0" smtClean="0"/>
            </a:br>
            <a:r>
              <a:rPr lang="de-AT" sz="2200" i="1" dirty="0" smtClean="0">
                <a:latin typeface="Symbol" panose="05050102010706020507" pitchFamily="18" charset="2"/>
              </a:rPr>
              <a:t>f</a:t>
            </a:r>
            <a:r>
              <a:rPr lang="de-AT" sz="2200" dirty="0" smtClean="0"/>
              <a:t> = Materie). Lösung der Wheeler-DeWitt-Gleichung:</a:t>
            </a:r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/>
          </a:p>
          <a:p>
            <a:endParaRPr lang="de-AT" sz="2200" dirty="0" smtClean="0"/>
          </a:p>
          <a:p>
            <a:r>
              <a:rPr lang="de-AT" sz="2200" dirty="0" smtClean="0"/>
              <a:t>Darüber hinaus besitzt der WDW-Ansatz ernste mathematische Probleme (Divergenzen)!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6084168" y="3212976"/>
            <a:ext cx="1800200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 rot="20909553">
            <a:off x="6030776" y="3344353"/>
            <a:ext cx="275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</a:rPr>
              <a:t>klassische Zeitentwicklung?</a:t>
            </a:r>
            <a:endParaRPr lang="de-AT" dirty="0">
              <a:solidFill>
                <a:srgbClr val="C0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115616" y="2977364"/>
            <a:ext cx="360040" cy="739668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558025" y="2608032"/>
            <a:ext cx="1575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ym typeface="Wingdings" panose="05000000000000000000" pitchFamily="2" charset="2"/>
              </a:rPr>
              <a:t>nicht                !</a:t>
            </a:r>
            <a:endParaRPr lang="de-AT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255917"/>
              </p:ext>
            </p:extLst>
          </p:nvPr>
        </p:nvGraphicFramePr>
        <p:xfrm>
          <a:off x="1149350" y="2606963"/>
          <a:ext cx="822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Formel" r:id="rId5" imgW="482400" imgH="203040" progId="Equation.DSMT4">
                  <p:embed/>
                </p:oleObj>
              </mc:Choice>
              <mc:Fallback>
                <p:oleObj name="Formel" r:id="rId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2606963"/>
                        <a:ext cx="8223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3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74973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Neuere Ansätze:</a:t>
            </a:r>
            <a:br>
              <a:rPr lang="de-AT" sz="2200" dirty="0" smtClean="0"/>
            </a:br>
            <a:r>
              <a:rPr lang="de-AT" sz="500" dirty="0" smtClean="0"/>
              <a:t/>
            </a:r>
            <a:br>
              <a:rPr lang="de-AT" sz="5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Schleifenquantengravitation (</a:t>
            </a:r>
            <a:r>
              <a:rPr lang="de-AT" sz="2200" i="1" dirty="0" err="1" smtClean="0"/>
              <a:t>loop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quantum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gravity</a:t>
            </a:r>
            <a:r>
              <a:rPr lang="de-AT" sz="2200" dirty="0" smtClean="0"/>
              <a:t>)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Spin-Schaum-Modelle (</a:t>
            </a:r>
            <a:r>
              <a:rPr lang="de-AT" sz="2200" i="1" dirty="0" err="1" smtClean="0"/>
              <a:t>spin</a:t>
            </a:r>
            <a:r>
              <a:rPr lang="de-AT" sz="2200" i="1" dirty="0" smtClean="0"/>
              <a:t> </a:t>
            </a:r>
            <a:r>
              <a:rPr lang="de-AT" sz="2200" i="1" dirty="0" err="1"/>
              <a:t>f</a:t>
            </a:r>
            <a:r>
              <a:rPr lang="de-AT" sz="2200" i="1" dirty="0" err="1" smtClean="0"/>
              <a:t>oam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models</a:t>
            </a:r>
            <a:r>
              <a:rPr lang="de-AT" sz="2200" dirty="0" smtClean="0"/>
              <a:t>)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err="1" smtClean="0"/>
              <a:t>Stringtheorie</a:t>
            </a:r>
            <a:r>
              <a:rPr lang="de-AT" sz="2200" dirty="0"/>
              <a:t/>
            </a:r>
            <a:br>
              <a:rPr lang="de-AT" sz="2200" dirty="0"/>
            </a:br>
            <a:endParaRPr lang="de-AT" sz="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Supergravitation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/>
              <a:t>Asymptotisch sichere Gravitation</a:t>
            </a:r>
            <a:br>
              <a:rPr lang="de-AT" sz="2200" dirty="0"/>
            </a:br>
            <a:endParaRPr lang="de-AT" sz="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/>
              <a:t>Kausale dynamische Triangulierung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/>
              <a:t>Kausalmengenmethode</a:t>
            </a:r>
            <a:r>
              <a:rPr lang="de-AT" sz="2200" dirty="0" smtClean="0"/>
              <a:t/>
            </a:r>
            <a:br>
              <a:rPr lang="de-AT" sz="2200" dirty="0" smtClean="0"/>
            </a:br>
            <a:endParaRPr lang="de-AT" sz="1500" dirty="0" smtClean="0"/>
          </a:p>
          <a:p>
            <a:r>
              <a:rPr lang="de-AT" sz="2200" dirty="0" smtClean="0"/>
              <a:t>Sie alle sind mathematisch sehr anspruchsvoll, auf Näherungen und Computerberechnungen angewiesen und haben Teilergebnisse erzielt.</a:t>
            </a:r>
          </a:p>
        </p:txBody>
      </p:sp>
    </p:spTree>
    <p:extLst>
      <p:ext uri="{BB962C8B-B14F-4D97-AF65-F5344CB8AC3E}">
        <p14:creationId xmlns:p14="http://schemas.microsoft.com/office/powerpoint/2010/main" val="4100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74973"/>
            <a:ext cx="80648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Neuere Ansätze:</a:t>
            </a:r>
            <a:br>
              <a:rPr lang="de-AT" sz="2200" dirty="0" smtClean="0"/>
            </a:br>
            <a:r>
              <a:rPr lang="de-AT" sz="500" dirty="0" smtClean="0"/>
              <a:t/>
            </a:r>
            <a:br>
              <a:rPr lang="de-AT" sz="5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>
                <a:solidFill>
                  <a:srgbClr val="C00000"/>
                </a:solidFill>
              </a:rPr>
              <a:t>Schleifenquantengravitation (</a:t>
            </a:r>
            <a:r>
              <a:rPr lang="de-AT" sz="2200" i="1" dirty="0" err="1" smtClean="0">
                <a:solidFill>
                  <a:srgbClr val="C00000"/>
                </a:solidFill>
              </a:rPr>
              <a:t>loop</a:t>
            </a:r>
            <a:r>
              <a:rPr lang="de-AT" sz="2200" i="1" dirty="0" smtClean="0">
                <a:solidFill>
                  <a:srgbClr val="C00000"/>
                </a:solidFill>
              </a:rPr>
              <a:t> </a:t>
            </a:r>
            <a:r>
              <a:rPr lang="de-AT" sz="2200" i="1" dirty="0" err="1" smtClean="0">
                <a:solidFill>
                  <a:srgbClr val="C00000"/>
                </a:solidFill>
              </a:rPr>
              <a:t>quantum</a:t>
            </a:r>
            <a:r>
              <a:rPr lang="de-AT" sz="2200" i="1" dirty="0" smtClean="0">
                <a:solidFill>
                  <a:srgbClr val="C00000"/>
                </a:solidFill>
              </a:rPr>
              <a:t> </a:t>
            </a:r>
            <a:r>
              <a:rPr lang="de-AT" sz="2200" i="1" dirty="0" err="1" smtClean="0">
                <a:solidFill>
                  <a:srgbClr val="C00000"/>
                </a:solidFill>
              </a:rPr>
              <a:t>gravity</a:t>
            </a:r>
            <a:r>
              <a:rPr lang="de-AT" sz="2200" dirty="0" smtClean="0">
                <a:solidFill>
                  <a:srgbClr val="C00000"/>
                </a:solidFill>
              </a:rPr>
              <a:t>)</a:t>
            </a:r>
            <a:r>
              <a:rPr lang="de-AT" sz="2200" dirty="0" smtClean="0"/>
              <a:t/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Spin-Schaum-Modelle (</a:t>
            </a:r>
            <a:r>
              <a:rPr lang="de-AT" sz="2200" i="1" dirty="0" err="1" smtClean="0"/>
              <a:t>spin</a:t>
            </a:r>
            <a:r>
              <a:rPr lang="de-AT" sz="2200" i="1" dirty="0" smtClean="0"/>
              <a:t> </a:t>
            </a:r>
            <a:r>
              <a:rPr lang="de-AT" sz="2200" i="1" dirty="0" err="1"/>
              <a:t>f</a:t>
            </a:r>
            <a:r>
              <a:rPr lang="de-AT" sz="2200" i="1" dirty="0" err="1" smtClean="0"/>
              <a:t>oam</a:t>
            </a:r>
            <a:r>
              <a:rPr lang="de-AT" sz="2200" i="1" dirty="0" smtClean="0"/>
              <a:t> </a:t>
            </a:r>
            <a:r>
              <a:rPr lang="de-AT" sz="2200" i="1" dirty="0" err="1" smtClean="0"/>
              <a:t>models</a:t>
            </a:r>
            <a:r>
              <a:rPr lang="de-AT" sz="2200" dirty="0" smtClean="0"/>
              <a:t>)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err="1" smtClean="0">
                <a:solidFill>
                  <a:srgbClr val="C00000"/>
                </a:solidFill>
              </a:rPr>
              <a:t>Stringtheorie</a:t>
            </a:r>
            <a:r>
              <a:rPr lang="de-AT" sz="2200" dirty="0"/>
              <a:t/>
            </a:r>
            <a:br>
              <a:rPr lang="de-AT" sz="2200" dirty="0"/>
            </a:br>
            <a:endParaRPr lang="de-AT" sz="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Supergravitation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Asymptotisch sichere Gravitation</a:t>
            </a:r>
            <a:br>
              <a:rPr lang="de-AT" sz="2200" dirty="0" smtClean="0"/>
            </a:br>
            <a:endParaRPr lang="de-AT" sz="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Kausale dynamische Triangulierung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Kausalmengenmethode</a:t>
            </a:r>
            <a:br>
              <a:rPr lang="de-AT" sz="2200" dirty="0" smtClean="0"/>
            </a:br>
            <a:endParaRPr lang="de-AT" sz="1500" dirty="0" smtClean="0"/>
          </a:p>
          <a:p>
            <a:r>
              <a:rPr lang="de-AT" sz="2200" dirty="0" smtClean="0"/>
              <a:t>Sie alle sind mathematisch sehr anspruchsvoll, auf Näherungen und Computerberechnungen angewiesen und haben Teilergebnisse erzielt.</a:t>
            </a:r>
          </a:p>
        </p:txBody>
      </p:sp>
    </p:spTree>
    <p:extLst>
      <p:ext uri="{BB962C8B-B14F-4D97-AF65-F5344CB8AC3E}">
        <p14:creationId xmlns:p14="http://schemas.microsoft.com/office/powerpoint/2010/main" val="12529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28801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>
                <a:solidFill>
                  <a:srgbClr val="C00000"/>
                </a:solidFill>
              </a:rPr>
              <a:t>Schleifenquantengravitation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Strategie: Zuerst die reine Gravitation verstehen, danach Materie hinzunehmen </a:t>
            </a:r>
            <a:r>
              <a:rPr lang="de-AT" sz="2200" dirty="0" smtClean="0">
                <a:sym typeface="Wingdings" panose="05000000000000000000" pitchFamily="2" charset="2"/>
              </a:rPr>
              <a:t> „Quantengeometrie“</a:t>
            </a:r>
            <a:endParaRPr lang="de-AT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Die „Quanten“ der Geometrie sind „Fäden“, die ein „Netzwerk“ (</a:t>
            </a:r>
            <a:r>
              <a:rPr lang="de-AT" sz="2200" i="1" dirty="0" err="1" smtClean="0"/>
              <a:t>loops</a:t>
            </a:r>
            <a:r>
              <a:rPr lang="de-AT" sz="2200" dirty="0" smtClean="0"/>
              <a:t>) bilden.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Weitgehende Vermeidung mathematischer Unendlichkeiten.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Funktioniert besonders schön, wenn eine kosmologische Konstante einbezogen wird.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/>
              <a:t>Hoffnung auf Entdeckung einer „Zeitvariable“ unter den „Materievariablen</a:t>
            </a:r>
            <a:r>
              <a:rPr lang="de-AT" sz="2200" dirty="0" smtClean="0"/>
              <a:t>“.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Hinweise auf Vermeidung einer Urknall-Singularität! Statt dessen: „</a:t>
            </a:r>
            <a:r>
              <a:rPr lang="de-AT" sz="2200" dirty="0" err="1" smtClean="0"/>
              <a:t>Bounce</a:t>
            </a:r>
            <a:r>
              <a:rPr lang="de-AT" sz="2200" dirty="0" smtClean="0"/>
              <a:t>“.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Kleine Abweichungen von Voraussagen des „kosmologischen Standardmodells“ betreffend die kosmische Hintergrundstrahlung </a:t>
            </a:r>
            <a:r>
              <a:rPr lang="de-AT" sz="2200" dirty="0" smtClean="0">
                <a:sym typeface="Wingdings" panose="05000000000000000000" pitchFamily="2" charset="2"/>
              </a:rPr>
              <a:t> experimentelle Bestätigung</a:t>
            </a:r>
            <a:r>
              <a:rPr lang="de-AT" sz="2200" dirty="0">
                <a:sym typeface="Wingdings" panose="05000000000000000000" pitchFamily="2" charset="2"/>
              </a:rPr>
              <a:t>?</a:t>
            </a:r>
            <a:r>
              <a:rPr lang="de-AT" sz="2200" dirty="0" smtClean="0"/>
              <a:t/>
            </a:r>
            <a:br>
              <a:rPr lang="de-AT" sz="2200" dirty="0" smtClean="0"/>
            </a:br>
            <a:endParaRPr lang="de-AT" sz="500" dirty="0" smtClean="0"/>
          </a:p>
        </p:txBody>
      </p:sp>
    </p:spTree>
    <p:extLst>
      <p:ext uri="{BB962C8B-B14F-4D97-AF65-F5344CB8AC3E}">
        <p14:creationId xmlns:p14="http://schemas.microsoft.com/office/powerpoint/2010/main" val="21884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28801"/>
            <a:ext cx="78488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>
                <a:solidFill>
                  <a:srgbClr val="C00000"/>
                </a:solidFill>
              </a:rPr>
              <a:t>Schleifenquantengravitation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Konsistente mathematische Formulierung?</a:t>
            </a:r>
            <a:br>
              <a:rPr lang="de-AT" sz="2200" dirty="0" smtClean="0"/>
            </a:br>
            <a:r>
              <a:rPr lang="de-AT" sz="2200" dirty="0" smtClean="0"/>
              <a:t>Noch nicht gelungen!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Werden im klassischen </a:t>
            </a:r>
            <a:r>
              <a:rPr lang="de-AT" sz="2200" dirty="0"/>
              <a:t>G</a:t>
            </a:r>
            <a:r>
              <a:rPr lang="de-AT" sz="2200" dirty="0" smtClean="0"/>
              <a:t>renzfall die glatte Struktur der </a:t>
            </a:r>
            <a:r>
              <a:rPr lang="de-AT" sz="2200" dirty="0" err="1" smtClean="0"/>
              <a:t>Raumzeit</a:t>
            </a:r>
            <a:r>
              <a:rPr lang="de-AT" sz="2200" dirty="0" smtClean="0"/>
              <a:t> und die Ergebnisse der Allgemeinen Relativitätstheorie reproduziert?</a:t>
            </a:r>
            <a:br>
              <a:rPr lang="de-AT" sz="2200" dirty="0" smtClean="0"/>
            </a:br>
            <a:r>
              <a:rPr lang="de-AT" sz="2200" dirty="0" smtClean="0"/>
              <a:t>Noch unklar!</a:t>
            </a:r>
            <a:br>
              <a:rPr lang="de-AT" sz="2200" dirty="0" smtClean="0"/>
            </a:br>
            <a:endParaRPr lang="de-AT" sz="500" dirty="0" smtClean="0"/>
          </a:p>
        </p:txBody>
      </p:sp>
    </p:spTree>
    <p:extLst>
      <p:ext uri="{BB962C8B-B14F-4D97-AF65-F5344CB8AC3E}">
        <p14:creationId xmlns:p14="http://schemas.microsoft.com/office/powerpoint/2010/main" val="9231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648071"/>
          </a:xfrm>
        </p:spPr>
        <p:txBody>
          <a:bodyPr>
            <a:noAutofit/>
          </a:bodyPr>
          <a:lstStyle/>
          <a:p>
            <a:r>
              <a:rPr lang="de-AT" sz="2800" dirty="0" smtClean="0"/>
              <a:t>Allgemeine Relativitätstheorie und Quantenphysik</a:t>
            </a:r>
            <a:endParaRPr lang="de-AT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835696" y="2241446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dirty="0" smtClean="0"/>
              <a:t>Struktur der Quantenmechanik</a:t>
            </a:r>
            <a:br>
              <a:rPr lang="de-AT" sz="2800" dirty="0" smtClean="0"/>
            </a:br>
            <a:endParaRPr lang="de-AT" sz="1000" dirty="0" smtClean="0"/>
          </a:p>
          <a:p>
            <a:pPr algn="ctr"/>
            <a:r>
              <a:rPr lang="de-AT" sz="2800" dirty="0" smtClean="0"/>
              <a:t>Allgemeine Relativitätstheorie</a:t>
            </a:r>
            <a:br>
              <a:rPr lang="de-AT" sz="2800" dirty="0" smtClean="0"/>
            </a:br>
            <a:endParaRPr lang="de-AT" sz="1000" dirty="0" smtClean="0"/>
          </a:p>
          <a:p>
            <a:pPr algn="ctr"/>
            <a:r>
              <a:rPr lang="de-AT" sz="2800" dirty="0"/>
              <a:t>Allgemeine </a:t>
            </a:r>
            <a:r>
              <a:rPr lang="de-AT" sz="2800" dirty="0" smtClean="0"/>
              <a:t>Relativitätstheorie und Quantentheorie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/>
              <a:t>ART und Quantentheorie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595"/>
            <a:ext cx="9144000" cy="570680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3568" y="6257898"/>
            <a:ext cx="7258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sym typeface="Wingdings" panose="05000000000000000000" pitchFamily="2" charset="2"/>
                <a:hlinkClick r:id="rId4"/>
              </a:rPr>
              <a:t>http://www.astro.cardiff.ac.uk/~</a:t>
            </a:r>
            <a:r>
              <a:rPr lang="de-AT" sz="1200" dirty="0" smtClean="0">
                <a:sym typeface="Wingdings" panose="05000000000000000000" pitchFamily="2" charset="2"/>
                <a:hlinkClick r:id="rId4"/>
              </a:rPr>
              <a:t>spxcen/CMB_Sims/Planck_comb_rbcol_scaled.png</a:t>
            </a:r>
            <a:endParaRPr lang="de-AT" sz="1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31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74973"/>
            <a:ext cx="80648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err="1" smtClean="0">
                <a:solidFill>
                  <a:srgbClr val="C00000"/>
                </a:solidFill>
              </a:rPr>
              <a:t>Stringtheorie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Strategie: Von Beginn an die gesamte Materie und ihre Wechselwirkungsteilchen inklusive der Gravitation behandeln.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Ausgangspunkt sind „Fäden“, deren</a:t>
            </a:r>
            <a:r>
              <a:rPr lang="de-AT" sz="2200" dirty="0"/>
              <a:t> </a:t>
            </a:r>
            <a:r>
              <a:rPr lang="de-AT" sz="2200" dirty="0" smtClean="0"/>
              <a:t>„Schwingungszustände“</a:t>
            </a:r>
            <a:r>
              <a:rPr lang="de-AT" sz="2200" dirty="0"/>
              <a:t> </a:t>
            </a:r>
            <a:r>
              <a:rPr lang="de-AT" sz="2200" dirty="0" smtClean="0"/>
              <a:t>die beobachteten Elementarteilchen sind.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Ein solcher </a:t>
            </a:r>
            <a:r>
              <a:rPr lang="de-AT" sz="2200" dirty="0" err="1" smtClean="0"/>
              <a:t>Fadentyp</a:t>
            </a:r>
            <a:r>
              <a:rPr lang="de-AT" sz="2200" dirty="0" smtClean="0"/>
              <a:t> ist das „Graviton“, das die Gravitationswechselwirkung vermittelt.</a:t>
            </a:r>
            <a:endParaRPr lang="de-AT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Funktioniert nur in höheren Dimensionen: 10, 11 oder 26. Die nicht beobachteten Raumdimensionen müssen „aufgerollt“ sein.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Problem: Gigantische Zahl von Versionen und Lösungen, die die beobachtete vierdimensionale Raumzeit beschreiben.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Problem für die „supersymmetrische“ Variante: bisher kein Hinweis auf Supersymmetrie in der Natur (LHC).</a:t>
            </a:r>
            <a:br>
              <a:rPr lang="de-AT" sz="2200" dirty="0" smtClean="0"/>
            </a:br>
            <a:endParaRPr lang="de-AT" sz="500" dirty="0" smtClean="0"/>
          </a:p>
        </p:txBody>
      </p:sp>
    </p:spTree>
    <p:extLst>
      <p:ext uri="{BB962C8B-B14F-4D97-AF65-F5344CB8AC3E}">
        <p14:creationId xmlns:p14="http://schemas.microsoft.com/office/powerpoint/2010/main" val="24588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ART und Quantentheorie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74973"/>
            <a:ext cx="80648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err="1" smtClean="0">
                <a:solidFill>
                  <a:srgbClr val="C00000"/>
                </a:solidFill>
              </a:rPr>
              <a:t>Stringtheorie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Wie weit wird das Standardmodell der Elementarteilchen reproduziert? Noch unklar!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Vermutung, dass die vielen Versionen der </a:t>
            </a:r>
            <a:r>
              <a:rPr lang="de-AT" sz="2200" dirty="0" err="1" smtClean="0"/>
              <a:t>Stringtheorie</a:t>
            </a:r>
            <a:r>
              <a:rPr lang="de-AT" sz="2200" dirty="0" smtClean="0"/>
              <a:t> Aspekte einer umfassenderen Theorie, der „M-Theorie“,</a:t>
            </a:r>
            <a:br>
              <a:rPr lang="de-AT" sz="2200" dirty="0" smtClean="0"/>
            </a:br>
            <a:r>
              <a:rPr lang="de-AT" sz="2200" dirty="0" smtClean="0"/>
              <a:t>sind, aber noch gibt es keine einheitliche und konsistente Formulierung dieser Theorie.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Problem: Die Vereinheitlichung der fundamentalen Wechselwirkungen geschieht bei (ungefähr) Planck-Energien: </a:t>
            </a:r>
            <a:r>
              <a:rPr lang="de-AT" sz="2200" dirty="0"/>
              <a:t>E</a:t>
            </a:r>
            <a:r>
              <a:rPr lang="de-AT" sz="2200" dirty="0" smtClean="0"/>
              <a:t>xperimentell bei Weitem (noch) nicht zugänglich (10    </a:t>
            </a:r>
            <a:r>
              <a:rPr lang="de-AT" sz="2200" dirty="0" err="1" smtClean="0"/>
              <a:t>GeV</a:t>
            </a:r>
            <a:r>
              <a:rPr lang="de-AT" sz="2200" dirty="0" smtClean="0"/>
              <a:t>)!</a:t>
            </a:r>
            <a:br>
              <a:rPr lang="de-AT" sz="2200" dirty="0" smtClean="0"/>
            </a:br>
            <a:endParaRPr lang="de-AT" sz="500" dirty="0" smtClean="0"/>
          </a:p>
        </p:txBody>
      </p:sp>
      <p:sp>
        <p:nvSpPr>
          <p:cNvPr id="5" name="Rechteck 4"/>
          <p:cNvSpPr/>
          <p:nvPr/>
        </p:nvSpPr>
        <p:spPr>
          <a:xfrm>
            <a:off x="7236296" y="4221088"/>
            <a:ext cx="5040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600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682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Theorie für alles?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239138"/>
            <a:ext cx="80648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Mit den Hoffnungen auf eine konsistente </a:t>
            </a:r>
            <a:r>
              <a:rPr lang="de-AT" sz="2200" dirty="0" smtClean="0">
                <a:solidFill>
                  <a:srgbClr val="C00000"/>
                </a:solidFill>
              </a:rPr>
              <a:t>Quantengravitation</a:t>
            </a:r>
            <a:r>
              <a:rPr lang="de-AT" sz="2200" dirty="0" smtClean="0"/>
              <a:t> ist die Hoffnung auf eine Theorie verbunden, die </a:t>
            </a:r>
            <a:r>
              <a:rPr lang="de-AT" sz="2200" i="1" dirty="0" smtClean="0">
                <a:solidFill>
                  <a:srgbClr val="C00000"/>
                </a:solidFill>
              </a:rPr>
              <a:t>alle</a:t>
            </a:r>
            <a:r>
              <a:rPr lang="de-AT" sz="2200" dirty="0" smtClean="0"/>
              <a:t> Wechselwirkungen umfasst und vereinheitlicht:</a:t>
            </a:r>
          </a:p>
          <a:p>
            <a:endParaRPr lang="de-AT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/>
              <a:t>e</a:t>
            </a:r>
            <a:r>
              <a:rPr lang="de-AT" sz="2200" dirty="0" smtClean="0"/>
              <a:t>lektromagnetische Wechselwirkung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schwache Wechselwirkung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starke Wechselwirkung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Gravitationswechselwirkung</a:t>
            </a:r>
            <a:br>
              <a:rPr lang="de-AT" sz="2200" dirty="0" smtClean="0"/>
            </a:br>
            <a:endParaRPr lang="de-AT" sz="1000" dirty="0"/>
          </a:p>
          <a:p>
            <a:r>
              <a:rPr lang="de-AT" sz="2200" dirty="0" smtClean="0"/>
              <a:t>Daher gilt das Thema Quantengravitation als der „heilige Gral“ der heutigen Physik. Möglicherweise wird es eine (weitere) </a:t>
            </a:r>
            <a:r>
              <a:rPr lang="de-AT" sz="2200" dirty="0" smtClean="0">
                <a:solidFill>
                  <a:srgbClr val="C00000"/>
                </a:solidFill>
              </a:rPr>
              <a:t>Umwälzung unserer physikalischen Konzepte</a:t>
            </a:r>
            <a:r>
              <a:rPr lang="de-AT" sz="2200" dirty="0" smtClean="0"/>
              <a:t> erfordern.</a:t>
            </a:r>
          </a:p>
          <a:p>
            <a:endParaRPr lang="de-AT" sz="1000" dirty="0" smtClean="0"/>
          </a:p>
          <a:p>
            <a:r>
              <a:rPr lang="de-AT" sz="2200" dirty="0" smtClean="0"/>
              <a:t>Zur Zeit sind wir noch auf der Suche...</a:t>
            </a:r>
          </a:p>
        </p:txBody>
      </p:sp>
      <p:sp>
        <p:nvSpPr>
          <p:cNvPr id="4" name="Rechteck 3"/>
          <p:cNvSpPr/>
          <p:nvPr/>
        </p:nvSpPr>
        <p:spPr>
          <a:xfrm>
            <a:off x="5782840" y="2512529"/>
            <a:ext cx="26775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200" dirty="0" smtClean="0"/>
              <a:t>elektroschwache WW</a:t>
            </a:r>
            <a:endParaRPr lang="de-AT" sz="2200" dirty="0"/>
          </a:p>
        </p:txBody>
      </p:sp>
      <p:sp>
        <p:nvSpPr>
          <p:cNvPr id="5" name="Rechteck 4"/>
          <p:cNvSpPr/>
          <p:nvPr/>
        </p:nvSpPr>
        <p:spPr>
          <a:xfrm>
            <a:off x="5499132" y="2269321"/>
            <a:ext cx="3690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6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}</a:t>
            </a:r>
            <a:endParaRPr lang="de-AT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55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2800" dirty="0" smtClean="0"/>
              <a:t>Danke für Ihre Aufmerksamkeit!</a:t>
            </a:r>
            <a:endParaRPr lang="de-AT" sz="28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1072227" y="2564904"/>
            <a:ext cx="72113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dirty="0" smtClean="0"/>
              <a:t>Diese Präsentation gibt‘s im Web unter</a:t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hlinkClick r:id="rId3"/>
              </a:rPr>
              <a:t>http</a:t>
            </a:r>
            <a:r>
              <a:rPr lang="de-AT" dirty="0">
                <a:hlinkClick r:id="rId3"/>
              </a:rPr>
              <a:t>://</a:t>
            </a:r>
            <a:r>
              <a:rPr lang="de-AT" dirty="0" smtClean="0">
                <a:hlinkClick r:id="rId3"/>
              </a:rPr>
              <a:t>homepage.univie.ac.at/franz.embacher/Rel/ARTundQuantenphysik</a:t>
            </a:r>
            <a:r>
              <a:rPr lang="de-AT" dirty="0" smtClean="0"/>
              <a:t> </a:t>
            </a:r>
          </a:p>
        </p:txBody>
      </p:sp>
      <p:pic>
        <p:nvPicPr>
          <p:cNvPr id="5" name="Picture 4" descr="Logo der Uni Wien">
            <a:hlinkClick r:id="rId4" tooltip="Universität Wien - 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62" y="4725144"/>
            <a:ext cx="2376264" cy="65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96944" cy="648071"/>
          </a:xfrm>
        </p:spPr>
        <p:txBody>
          <a:bodyPr>
            <a:noAutofit/>
          </a:bodyPr>
          <a:lstStyle/>
          <a:p>
            <a:r>
              <a:rPr lang="de-AT" sz="2800" dirty="0" smtClean="0"/>
              <a:t>Struktur der Quantenmechanik</a:t>
            </a:r>
            <a:endParaRPr lang="de-AT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835696" y="2609617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 smtClean="0"/>
              <a:t>Struktur der Quantenmechanik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7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Struktur der Quantenmechanik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467544" y="1208360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Am Beispiel eines </a:t>
            </a:r>
            <a:r>
              <a:rPr lang="de-AT" sz="2200" dirty="0" smtClean="0">
                <a:solidFill>
                  <a:srgbClr val="C00000"/>
                </a:solidFill>
              </a:rPr>
              <a:t>Elektrons</a:t>
            </a:r>
            <a:r>
              <a:rPr lang="de-AT" sz="2200" baseline="30000" dirty="0" smtClean="0"/>
              <a:t>*)</a:t>
            </a:r>
            <a:r>
              <a:rPr lang="de-AT" sz="2200" dirty="0" smtClean="0"/>
              <a:t> im Kraftfeld eines Protons</a:t>
            </a:r>
            <a:br>
              <a:rPr lang="de-AT" sz="2200" dirty="0" smtClean="0"/>
            </a:br>
            <a:r>
              <a:rPr lang="de-AT" sz="2200" dirty="0" smtClean="0"/>
              <a:t>(Wasserstoffatom):</a:t>
            </a:r>
            <a:br>
              <a:rPr lang="de-AT" sz="2200" dirty="0" smtClean="0"/>
            </a:br>
            <a:endParaRPr lang="de-AT" sz="1000" dirty="0" smtClean="0"/>
          </a:p>
          <a:p>
            <a:pPr lvl="1"/>
            <a:r>
              <a:rPr lang="de-AT" sz="2200" dirty="0" smtClean="0"/>
              <a:t>In der </a:t>
            </a:r>
            <a:r>
              <a:rPr lang="de-AT" sz="2200" dirty="0" smtClean="0">
                <a:solidFill>
                  <a:srgbClr val="C00000"/>
                </a:solidFill>
              </a:rPr>
              <a:t>klassischen Physik</a:t>
            </a:r>
            <a:r>
              <a:rPr lang="de-AT" sz="2200" dirty="0" smtClean="0"/>
              <a:t> bewegt sich das Elektron, d.h. zu jeder gegebenen Zeit </a:t>
            </a:r>
            <a:r>
              <a:rPr lang="de-AT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 smtClean="0"/>
              <a:t> besitzt es einen bestimmten Ort </a:t>
            </a:r>
            <a:r>
              <a:rPr lang="de-AT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AT" sz="2200" dirty="0" smtClean="0"/>
              <a:t>. Sind Anfangsort und Anfangsgeschwindigkeit bekannt, so ist die zukünftige Bewegung durch die Kraft festgelegt. Das ist der </a:t>
            </a:r>
            <a:r>
              <a:rPr lang="de-AT" sz="2200" dirty="0" smtClean="0">
                <a:solidFill>
                  <a:srgbClr val="C00000"/>
                </a:solidFill>
              </a:rPr>
              <a:t>klassische Determinismus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r>
              <a:rPr lang="de-AT" sz="2200" dirty="0" smtClean="0"/>
              <a:t/>
            </a:r>
            <a:br>
              <a:rPr lang="de-AT" sz="2200" dirty="0" smtClean="0"/>
            </a:br>
            <a:r>
              <a:rPr lang="de-AT" sz="2200" dirty="0" smtClean="0"/>
              <a:t>                </a:t>
            </a:r>
            <a:r>
              <a:rPr lang="de-A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 smtClean="0"/>
              <a:t>  vorgegeben   </a:t>
            </a:r>
            <a:r>
              <a:rPr lang="de-AT" sz="2200" dirty="0" smtClean="0">
                <a:sym typeface="Wingdings" panose="05000000000000000000" pitchFamily="2" charset="2"/>
              </a:rPr>
              <a:t>   </a:t>
            </a:r>
            <a:r>
              <a:rPr lang="de-A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AT" sz="2200" dirty="0" smtClean="0">
                <a:sym typeface="Wingdings" panose="05000000000000000000" pitchFamily="2" charset="2"/>
              </a:rPr>
              <a:t>  vorherbestimmt</a:t>
            </a:r>
            <a:br>
              <a:rPr lang="de-AT" sz="2200" dirty="0" smtClean="0">
                <a:sym typeface="Wingdings" panose="05000000000000000000" pitchFamily="2" charset="2"/>
              </a:rPr>
            </a:br>
            <a:r>
              <a:rPr lang="de-AT" sz="2200" dirty="0" smtClean="0">
                <a:sym typeface="Wingdings" panose="05000000000000000000" pitchFamily="2" charset="2"/>
              </a:rPr>
              <a:t/>
            </a:r>
            <a:br>
              <a:rPr lang="de-AT" sz="2200" dirty="0" smtClean="0">
                <a:sym typeface="Wingdings" panose="05000000000000000000" pitchFamily="2" charset="2"/>
              </a:rPr>
            </a:br>
            <a:r>
              <a:rPr lang="de-AT" sz="2200" dirty="0" smtClean="0">
                <a:sym typeface="Wingdings" panose="05000000000000000000" pitchFamily="2" charset="2"/>
              </a:rPr>
              <a:t>Der Ort  </a:t>
            </a:r>
            <a:r>
              <a:rPr lang="de-A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AT" sz="2200" dirty="0" smtClean="0">
                <a:sym typeface="Wingdings" panose="05000000000000000000" pitchFamily="2" charset="2"/>
              </a:rPr>
              <a:t>  ist die „dynamische Variable“ des Elektrons.</a:t>
            </a:r>
            <a:br>
              <a:rPr lang="de-AT" sz="2200" dirty="0" smtClean="0">
                <a:sym typeface="Wingdings" panose="05000000000000000000" pitchFamily="2" charset="2"/>
              </a:rPr>
            </a:br>
            <a:r>
              <a:rPr lang="de-AT" sz="2200" dirty="0" smtClean="0">
                <a:sym typeface="Wingdings" panose="05000000000000000000" pitchFamily="2" charset="2"/>
              </a:rPr>
              <a:t>Wird auch das elektromagnetische Feld berücksichtigt, so müsste das Atom nach dieser Theorie kollabieren.</a:t>
            </a:r>
            <a:endParaRPr lang="de-AT" sz="2200" dirty="0" smtClean="0"/>
          </a:p>
        </p:txBody>
      </p:sp>
      <p:sp>
        <p:nvSpPr>
          <p:cNvPr id="5" name="Rechteck 4"/>
          <p:cNvSpPr/>
          <p:nvPr/>
        </p:nvSpPr>
        <p:spPr>
          <a:xfrm>
            <a:off x="539552" y="6130171"/>
            <a:ext cx="29909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500" baseline="30000" dirty="0" smtClean="0"/>
              <a:t>*)</a:t>
            </a:r>
            <a:r>
              <a:rPr lang="de-AT" sz="1500" dirty="0" smtClean="0"/>
              <a:t> Unter Vernachlässigung des Spins.</a:t>
            </a:r>
            <a:endParaRPr lang="de-AT" sz="1500" dirty="0"/>
          </a:p>
        </p:txBody>
      </p:sp>
    </p:spTree>
    <p:extLst>
      <p:ext uri="{BB962C8B-B14F-4D97-AF65-F5344CB8AC3E}">
        <p14:creationId xmlns:p14="http://schemas.microsoft.com/office/powerpoint/2010/main" val="1435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Struktur der Quantenmechanik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30548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Die </a:t>
            </a:r>
            <a:r>
              <a:rPr lang="de-AT" sz="2200" dirty="0" smtClean="0">
                <a:solidFill>
                  <a:srgbClr val="C00000"/>
                </a:solidFill>
              </a:rPr>
              <a:t>Quantenmechanik</a:t>
            </a:r>
            <a:r>
              <a:rPr lang="de-AT" sz="2200" dirty="0" smtClean="0"/>
              <a:t> (hier ebenfalls am Beispiel des Elektrons) hingegen macht nur </a:t>
            </a:r>
            <a:r>
              <a:rPr lang="de-AT" sz="2200" dirty="0" smtClean="0">
                <a:solidFill>
                  <a:srgbClr val="C00000"/>
                </a:solidFill>
              </a:rPr>
              <a:t>Wahrscheinlichkeitsaussagen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endParaRPr lang="de-AT" sz="5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Zu jeder gegebenen Zeit </a:t>
            </a:r>
            <a:r>
              <a:rPr lang="de-AT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sz="2200" dirty="0" smtClean="0"/>
              <a:t> wird der Zustand des Elektrons durch eine „</a:t>
            </a:r>
            <a:r>
              <a:rPr lang="de-AT" sz="2200" dirty="0" smtClean="0">
                <a:solidFill>
                  <a:srgbClr val="C00000"/>
                </a:solidFill>
              </a:rPr>
              <a:t>Wellenfunktion</a:t>
            </a:r>
            <a:r>
              <a:rPr lang="de-AT" sz="2200" dirty="0" smtClean="0"/>
              <a:t>“ beschrieben. Diese Wellenfunktion</a:t>
            </a:r>
            <a:br>
              <a:rPr lang="de-AT" sz="2200" dirty="0" smtClean="0"/>
            </a:br>
            <a:endParaRPr lang="de-AT" sz="3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beinhaltet die gesamte Information, die wir über den</a:t>
            </a:r>
            <a:br>
              <a:rPr lang="de-AT" sz="2200" dirty="0" smtClean="0"/>
            </a:br>
            <a:r>
              <a:rPr lang="de-AT" sz="2200" dirty="0" smtClean="0"/>
              <a:t>Zustand des Elektrons haben können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und legt für jeden Ort </a:t>
            </a:r>
            <a:r>
              <a:rPr lang="de-AT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AT" sz="2200" dirty="0" smtClean="0"/>
              <a:t> eine </a:t>
            </a:r>
            <a:r>
              <a:rPr lang="de-AT" sz="2200" dirty="0" smtClean="0">
                <a:solidFill>
                  <a:srgbClr val="C00000"/>
                </a:solidFill>
              </a:rPr>
              <a:t>Aufenthalts-wahrscheinlichkeit</a:t>
            </a:r>
            <a:r>
              <a:rPr lang="de-AT" sz="2200" dirty="0" smtClean="0"/>
              <a:t>(</a:t>
            </a:r>
            <a:r>
              <a:rPr lang="de-AT" sz="2200" dirty="0" err="1" smtClean="0">
                <a:solidFill>
                  <a:srgbClr val="C00000"/>
                </a:solidFill>
              </a:rPr>
              <a:t>sdichte</a:t>
            </a:r>
            <a:r>
              <a:rPr lang="de-AT" sz="2200" dirty="0" smtClean="0"/>
              <a:t>) fest.</a:t>
            </a:r>
            <a:br>
              <a:rPr lang="de-AT" sz="2200" dirty="0" smtClean="0"/>
            </a:br>
            <a:endParaRPr lang="de-AT" sz="3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Wird eine </a:t>
            </a:r>
            <a:r>
              <a:rPr lang="de-AT" sz="2200" dirty="0" smtClean="0">
                <a:solidFill>
                  <a:srgbClr val="C00000"/>
                </a:solidFill>
              </a:rPr>
              <a:t>Ortsmessung</a:t>
            </a:r>
            <a:r>
              <a:rPr lang="de-AT" sz="2200" dirty="0" smtClean="0"/>
              <a:t> vorgenommen, so ergibt sich </a:t>
            </a:r>
            <a:br>
              <a:rPr lang="de-AT" sz="2200" dirty="0" smtClean="0"/>
            </a:br>
            <a:r>
              <a:rPr lang="de-AT" sz="2200" dirty="0" smtClean="0"/>
              <a:t>ein Messwert</a:t>
            </a:r>
            <a:r>
              <a:rPr lang="de-AT" sz="2200" dirty="0"/>
              <a:t> </a:t>
            </a:r>
            <a:r>
              <a:rPr lang="de-AT" sz="2200" dirty="0" smtClean="0"/>
              <a:t>entsprechend der Aufenthalts-wahrscheinlichkeit(</a:t>
            </a:r>
            <a:r>
              <a:rPr lang="de-AT" sz="2200" dirty="0" err="1" smtClean="0"/>
              <a:t>sdichte</a:t>
            </a:r>
            <a:r>
              <a:rPr lang="de-AT" sz="2200" dirty="0" smtClean="0"/>
              <a:t>).</a:t>
            </a:r>
            <a:br>
              <a:rPr lang="de-AT" sz="2200" dirty="0" smtClean="0"/>
            </a:br>
            <a:endParaRPr lang="de-AT" sz="3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Analoge Verfahren werden auch für andere Messgrößen angewandt, beispielsweise für den Impuls oder die Energie.</a:t>
            </a:r>
          </a:p>
        </p:txBody>
      </p:sp>
    </p:spTree>
    <p:extLst>
      <p:ext uri="{BB962C8B-B14F-4D97-AF65-F5344CB8AC3E}">
        <p14:creationId xmlns:p14="http://schemas.microsoft.com/office/powerpoint/2010/main" val="36614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52283"/>
            <a:ext cx="4961652" cy="224101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67373"/>
            <a:ext cx="4938006" cy="22056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Struktur der Quantenmechanik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30548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Eindimensionale Illustration:</a:t>
            </a:r>
          </a:p>
          <a:p>
            <a:endParaRPr lang="de-AT" sz="2200" dirty="0"/>
          </a:p>
          <a:p>
            <a:r>
              <a:rPr lang="de-AT" sz="2200" dirty="0" smtClean="0"/>
              <a:t/>
            </a:r>
            <a:br>
              <a:rPr lang="de-AT" sz="2200" dirty="0" smtClean="0"/>
            </a:br>
            <a:endParaRPr lang="de-AT" sz="2200" dirty="0" smtClean="0"/>
          </a:p>
          <a:p>
            <a:r>
              <a:rPr lang="de-AT" sz="2200" dirty="0" smtClean="0"/>
              <a:t>        Wellenfunktion</a:t>
            </a:r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 smtClean="0"/>
          </a:p>
          <a:p>
            <a:r>
              <a:rPr lang="de-AT" sz="2200" dirty="0"/>
              <a:t> </a:t>
            </a:r>
            <a:r>
              <a:rPr lang="de-AT" sz="2200" dirty="0" smtClean="0"/>
              <a:t>               Aufenthalts-</a:t>
            </a:r>
            <a:r>
              <a:rPr lang="de-AT" sz="2200" dirty="0"/>
              <a:t/>
            </a:r>
            <a:br>
              <a:rPr lang="de-AT" sz="2200" dirty="0"/>
            </a:br>
            <a:r>
              <a:rPr lang="de-AT" sz="2200" dirty="0"/>
              <a:t>     </a:t>
            </a:r>
            <a:r>
              <a:rPr lang="de-AT" sz="2200" dirty="0" err="1" smtClean="0"/>
              <a:t>wahrscheinlichkeit</a:t>
            </a:r>
            <a:r>
              <a:rPr lang="de-AT" sz="2200" dirty="0"/>
              <a:t/>
            </a:r>
            <a:br>
              <a:rPr lang="de-AT" sz="2200" dirty="0"/>
            </a:br>
            <a:r>
              <a:rPr lang="de-AT" sz="2200" dirty="0"/>
              <a:t> </a:t>
            </a:r>
            <a:r>
              <a:rPr lang="de-AT" sz="2200" dirty="0" smtClean="0"/>
              <a:t>               (</a:t>
            </a:r>
            <a:r>
              <a:rPr lang="de-AT" sz="2200" dirty="0" err="1"/>
              <a:t>sdichte</a:t>
            </a:r>
            <a:r>
              <a:rPr lang="de-AT" sz="2200" dirty="0"/>
              <a:t>)</a:t>
            </a:r>
            <a:endParaRPr lang="de-AT" sz="2200" dirty="0" smtClean="0"/>
          </a:p>
        </p:txBody>
      </p:sp>
    </p:spTree>
    <p:extLst>
      <p:ext uri="{BB962C8B-B14F-4D97-AF65-F5344CB8AC3E}">
        <p14:creationId xmlns:p14="http://schemas.microsoft.com/office/powerpoint/2010/main" val="2360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52283"/>
            <a:ext cx="4961652" cy="224101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67373"/>
            <a:ext cx="4938006" cy="22056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Struktur der Quantenmechanik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30548"/>
            <a:ext cx="80648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Eindimensionale Illustration:</a:t>
            </a:r>
          </a:p>
          <a:p>
            <a:endParaRPr lang="de-AT" sz="2200" dirty="0"/>
          </a:p>
          <a:p>
            <a:r>
              <a:rPr lang="de-AT" sz="2200" dirty="0" smtClean="0"/>
              <a:t/>
            </a:r>
            <a:br>
              <a:rPr lang="de-AT" sz="2200" dirty="0" smtClean="0"/>
            </a:br>
            <a:endParaRPr lang="de-AT" sz="2200" dirty="0" smtClean="0"/>
          </a:p>
          <a:p>
            <a:r>
              <a:rPr lang="de-AT" sz="2200" dirty="0" smtClean="0"/>
              <a:t>        Wellenfunktion</a:t>
            </a:r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/>
          </a:p>
          <a:p>
            <a:endParaRPr lang="de-AT" sz="2200" dirty="0" smtClean="0"/>
          </a:p>
          <a:p>
            <a:endParaRPr lang="de-AT" sz="2200" dirty="0" smtClean="0"/>
          </a:p>
          <a:p>
            <a:r>
              <a:rPr lang="de-AT" sz="2200" dirty="0" smtClean="0"/>
              <a:t>                Aufenthalts-</a:t>
            </a:r>
            <a:br>
              <a:rPr lang="de-AT" sz="2200" dirty="0" smtClean="0"/>
            </a:br>
            <a:r>
              <a:rPr lang="de-AT" sz="2200" dirty="0" smtClean="0"/>
              <a:t>     </a:t>
            </a:r>
            <a:r>
              <a:rPr lang="de-AT" sz="2200" dirty="0" err="1" smtClean="0"/>
              <a:t>wahrscheinlichkeit</a:t>
            </a:r>
            <a:r>
              <a:rPr lang="de-AT" sz="2200" dirty="0" smtClean="0"/>
              <a:t/>
            </a:r>
            <a:br>
              <a:rPr lang="de-AT" sz="2200" dirty="0" smtClean="0"/>
            </a:br>
            <a:r>
              <a:rPr lang="de-AT" sz="2200" dirty="0" smtClean="0"/>
              <a:t>                (</a:t>
            </a:r>
            <a:r>
              <a:rPr lang="de-AT" sz="2200" dirty="0" err="1" smtClean="0"/>
              <a:t>sdichte</a:t>
            </a:r>
            <a:r>
              <a:rPr lang="de-AT" sz="2200" dirty="0" smtClean="0"/>
              <a:t>)</a:t>
            </a:r>
            <a:endParaRPr lang="de-AT" sz="2200" dirty="0" smtClean="0"/>
          </a:p>
        </p:txBody>
      </p:sp>
      <p:sp>
        <p:nvSpPr>
          <p:cNvPr id="6" name="Rechteck 5"/>
          <p:cNvSpPr/>
          <p:nvPr/>
        </p:nvSpPr>
        <p:spPr>
          <a:xfrm>
            <a:off x="1246603" y="3645024"/>
            <a:ext cx="33974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 smtClean="0">
                <a:solidFill>
                  <a:srgbClr val="058D29"/>
                </a:solidFill>
              </a:rPr>
              <a:t>Wichtig: gilt für einen bestimmten</a:t>
            </a:r>
            <a:br>
              <a:rPr lang="de-AT" dirty="0" smtClean="0">
                <a:solidFill>
                  <a:srgbClr val="058D29"/>
                </a:solidFill>
              </a:rPr>
            </a:br>
            <a:r>
              <a:rPr lang="de-AT" dirty="0" smtClean="0">
                <a:solidFill>
                  <a:srgbClr val="058D29"/>
                </a:solidFill>
              </a:rPr>
              <a:t>(vorgegebenen) Zeitpunkt </a:t>
            </a:r>
            <a:r>
              <a:rPr lang="de-AT" sz="2000" i="1" dirty="0" smtClean="0">
                <a:solidFill>
                  <a:srgbClr val="058D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AT" dirty="0" smtClean="0">
                <a:solidFill>
                  <a:srgbClr val="058D29"/>
                </a:solidFill>
              </a:rPr>
              <a:t>!</a:t>
            </a:r>
            <a:endParaRPr lang="de-AT" dirty="0">
              <a:solidFill>
                <a:srgbClr val="058D29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491880" y="3068960"/>
            <a:ext cx="1152128" cy="576064"/>
          </a:xfrm>
          <a:prstGeom prst="straightConnector1">
            <a:avLst/>
          </a:prstGeom>
          <a:ln>
            <a:solidFill>
              <a:srgbClr val="058D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491880" y="4322132"/>
            <a:ext cx="1152128" cy="619036"/>
          </a:xfrm>
          <a:prstGeom prst="straightConnector1">
            <a:avLst/>
          </a:prstGeom>
          <a:ln>
            <a:solidFill>
              <a:srgbClr val="058D2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8872" cy="648071"/>
          </a:xfrm>
        </p:spPr>
        <p:txBody>
          <a:bodyPr>
            <a:noAutofit/>
          </a:bodyPr>
          <a:lstStyle/>
          <a:p>
            <a:r>
              <a:rPr lang="de-AT" sz="3200" dirty="0" smtClean="0"/>
              <a:t>Struktur der Quantenmechanik</a:t>
            </a:r>
            <a:endParaRPr lang="de-AT" sz="32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67544" y="980728"/>
            <a:ext cx="79928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395536" y="1130548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200" dirty="0" smtClean="0"/>
              <a:t>Auch die Quantenmechanik besitzt eine Form von </a:t>
            </a:r>
            <a:r>
              <a:rPr lang="de-AT" sz="2200" dirty="0" smtClean="0">
                <a:solidFill>
                  <a:srgbClr val="C00000"/>
                </a:solidFill>
              </a:rPr>
              <a:t>Determinismus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endParaRPr lang="de-AT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Wird die Wellenfunktion zu einem Anfangszeitpunkt vorgegeben,  so ist sie für alle künftigen Zeitpunkte festgelegt.</a:t>
            </a:r>
          </a:p>
          <a:p>
            <a:r>
              <a:rPr lang="de-AT" sz="1000" dirty="0" smtClean="0"/>
              <a:t/>
            </a:r>
            <a:br>
              <a:rPr lang="de-AT" sz="1000" dirty="0" smtClean="0"/>
            </a:br>
            <a:r>
              <a:rPr lang="de-AT" sz="2200" dirty="0" smtClean="0"/>
              <a:t>Die </a:t>
            </a:r>
            <a:r>
              <a:rPr lang="de-AT" sz="2200" dirty="0" smtClean="0">
                <a:solidFill>
                  <a:srgbClr val="C00000"/>
                </a:solidFill>
              </a:rPr>
              <a:t>Schrödingergleichung</a:t>
            </a:r>
            <a:r>
              <a:rPr lang="de-AT" sz="2200" dirty="0" smtClean="0"/>
              <a:t>:</a:t>
            </a:r>
            <a:br>
              <a:rPr lang="de-AT" sz="2200" dirty="0" smtClean="0"/>
            </a:br>
            <a:endParaRPr lang="de-AT" sz="1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AT" sz="2200" dirty="0" smtClean="0"/>
              <a:t>Sie beschreibt die „Zeitentwicklung“</a:t>
            </a:r>
            <a:br>
              <a:rPr lang="de-AT" sz="2200" dirty="0" smtClean="0"/>
            </a:br>
            <a:r>
              <a:rPr lang="de-AT" sz="1000" dirty="0" smtClean="0"/>
              <a:t/>
            </a:r>
            <a:br>
              <a:rPr lang="de-AT" sz="1000" dirty="0" smtClean="0"/>
            </a:br>
            <a:r>
              <a:rPr lang="de-AT" sz="1000" dirty="0" smtClean="0"/>
              <a:t/>
            </a:r>
            <a:br>
              <a:rPr lang="de-AT" sz="1000" dirty="0" smtClean="0"/>
            </a:br>
            <a:r>
              <a:rPr lang="de-AT" sz="500" dirty="0" smtClean="0"/>
              <a:t>          </a:t>
            </a:r>
            <a:r>
              <a:rPr lang="de-AT" sz="2000" dirty="0" smtClean="0"/>
              <a:t>Wellenfunktion zur Anfangszeit           </a:t>
            </a:r>
            <a:r>
              <a:rPr lang="de-AT" sz="2000" dirty="0" smtClean="0">
                <a:sym typeface="Wingdings" panose="05000000000000000000" pitchFamily="2" charset="2"/>
              </a:rPr>
              <a:t>Wellenfunktion zur Zeit </a:t>
            </a:r>
            <a:r>
              <a:rPr lang="de-AT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endParaRPr lang="de-AT" sz="2000" dirty="0" smtClean="0"/>
          </a:p>
          <a:p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200" dirty="0" smtClean="0"/>
              <a:t>Mathematisch betrachtet ist die Wellenfunktion eine Funktion der Zeit </a:t>
            </a:r>
            <a:r>
              <a:rPr lang="de-AT" sz="2200" dirty="0" smtClean="0">
                <a:solidFill>
                  <a:srgbClr val="C00000"/>
                </a:solidFill>
              </a:rPr>
              <a:t>und</a:t>
            </a:r>
            <a:r>
              <a:rPr lang="de-AT" sz="2200" dirty="0" smtClean="0"/>
              <a:t> des Ortes: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1094"/>
              </p:ext>
            </p:extLst>
          </p:nvPr>
        </p:nvGraphicFramePr>
        <p:xfrm>
          <a:off x="2225675" y="5151090"/>
          <a:ext cx="7921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" name="Formel" r:id="rId4" imgW="368280" imgH="203040" progId="Equation.DSMT4">
                  <p:embed/>
                </p:oleObj>
              </mc:Choice>
              <mc:Fallback>
                <p:oleObj name="Formel" r:id="rId4" imgW="368280" imgH="203040" progId="Equation.DSMT4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5151090"/>
                        <a:ext cx="7921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662671"/>
              </p:ext>
            </p:extLst>
          </p:nvPr>
        </p:nvGraphicFramePr>
        <p:xfrm>
          <a:off x="6111081" y="5151090"/>
          <a:ext cx="7651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" name="Formel" r:id="rId6" imgW="355320" imgH="203040" progId="Equation.DSMT4">
                  <p:embed/>
                </p:oleObj>
              </mc:Choice>
              <mc:Fallback>
                <p:oleObj name="Formel" r:id="rId6" imgW="355320" imgH="203040" progId="Equation.DSMT4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081" y="5151090"/>
                        <a:ext cx="7651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Gerade Verbindung mit Pfeil 8"/>
          <p:cNvCxnSpPr/>
          <p:nvPr/>
        </p:nvCxnSpPr>
        <p:spPr>
          <a:xfrm>
            <a:off x="3275856" y="5367858"/>
            <a:ext cx="244827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3440309" y="5029304"/>
            <a:ext cx="1975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dirty="0" smtClean="0"/>
              <a:t>Schrödingergleichung</a:t>
            </a:r>
            <a:endParaRPr lang="de-AT" sz="16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805644" y="3779804"/>
            <a:ext cx="3516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1259632" y="3553087"/>
            <a:ext cx="6696744" cy="4320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2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Bildschirmpräsentation (4:3)</PresentationFormat>
  <Paragraphs>267</Paragraphs>
  <Slides>34</Slides>
  <Notes>34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Calibri</vt:lpstr>
      <vt:lpstr>Sakkal Majalla</vt:lpstr>
      <vt:lpstr>Symbol</vt:lpstr>
      <vt:lpstr>Times New Roman</vt:lpstr>
      <vt:lpstr>Wingdings</vt:lpstr>
      <vt:lpstr>Larissa-Design</vt:lpstr>
      <vt:lpstr>Formel</vt:lpstr>
      <vt:lpstr>Quantengravitation und das Problem der Zeit</vt:lpstr>
      <vt:lpstr>Quantengravitation und das Problem der Zeit  oder  Quantentheorie und Gravitation – warum ihre Vereinigung so schwierig ist  oder  Allgemeine Relativitätstheorie und Quantenphysik – warum sie nicht so recht zusammenpassen</vt:lpstr>
      <vt:lpstr>Allgemeine Relativitätstheorie und Quantenphysik</vt:lpstr>
      <vt:lpstr>Struktur der Quantenmechanik</vt:lpstr>
      <vt:lpstr>Struktur der Quantenmechanik</vt:lpstr>
      <vt:lpstr>Struktur der Quantenmechanik</vt:lpstr>
      <vt:lpstr>Struktur der Quantenmechanik</vt:lpstr>
      <vt:lpstr>Struktur der Quantenmechanik</vt:lpstr>
      <vt:lpstr>Struktur der Quantenmechanik</vt:lpstr>
      <vt:lpstr>Struktur der Quantenmechanik</vt:lpstr>
      <vt:lpstr>Quantentheorie(n)</vt:lpstr>
      <vt:lpstr>Allgemeine Relativitätstheorie</vt:lpstr>
      <vt:lpstr>Allgemeine Relativitätstheorie</vt:lpstr>
      <vt:lpstr>Allgemeine Relativitätstheorie</vt:lpstr>
      <vt:lpstr>Allgemeine Relativitätstheorie</vt:lpstr>
      <vt:lpstr>Allgemeine Relativitätstheorie</vt:lpstr>
      <vt:lpstr>Allgemeine Relativitätstheorie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ART und Quantentheorie</vt:lpstr>
      <vt:lpstr>Theorie für alles?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Effizienz von Mathematik-Vorkursen an der Fachhochschule Technikum Wien – ein datengestützter Reflexionsprozess</dc:title>
  <dc:creator>fe</dc:creator>
  <cp:lastModifiedBy>Franz Embacher</cp:lastModifiedBy>
  <cp:revision>733</cp:revision>
  <cp:lastPrinted>2013-02-18T19:57:47Z</cp:lastPrinted>
  <dcterms:created xsi:type="dcterms:W3CDTF">2013-02-16T00:17:16Z</dcterms:created>
  <dcterms:modified xsi:type="dcterms:W3CDTF">2023-10-17T11:13:10Z</dcterms:modified>
</cp:coreProperties>
</file>