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79" r:id="rId2"/>
    <p:sldId id="490" r:id="rId3"/>
    <p:sldId id="489" r:id="rId4"/>
    <p:sldId id="488" r:id="rId5"/>
    <p:sldId id="487" r:id="rId6"/>
    <p:sldId id="486" r:id="rId7"/>
    <p:sldId id="485" r:id="rId8"/>
    <p:sldId id="484" r:id="rId9"/>
    <p:sldId id="483" r:id="rId10"/>
    <p:sldId id="482" r:id="rId11"/>
    <p:sldId id="481" r:id="rId12"/>
    <p:sldId id="480" r:id="rId13"/>
    <p:sldId id="478" r:id="rId14"/>
    <p:sldId id="495" r:id="rId15"/>
    <p:sldId id="507" r:id="rId16"/>
    <p:sldId id="506" r:id="rId17"/>
    <p:sldId id="505" r:id="rId18"/>
    <p:sldId id="504" r:id="rId19"/>
    <p:sldId id="503" r:id="rId20"/>
    <p:sldId id="502" r:id="rId21"/>
    <p:sldId id="501" r:id="rId22"/>
    <p:sldId id="500" r:id="rId23"/>
    <p:sldId id="499" r:id="rId24"/>
    <p:sldId id="498" r:id="rId25"/>
    <p:sldId id="497" r:id="rId26"/>
    <p:sldId id="496" r:id="rId27"/>
    <p:sldId id="508" r:id="rId28"/>
    <p:sldId id="510" r:id="rId29"/>
    <p:sldId id="509" r:id="rId3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00"/>
    <a:srgbClr val="00CC00"/>
    <a:srgbClr val="A50021"/>
    <a:srgbClr val="FF3300"/>
    <a:srgbClr val="F08918"/>
    <a:srgbClr val="F1F2E6"/>
    <a:srgbClr val="E9E9D1"/>
    <a:srgbClr val="F1F2DA"/>
    <a:srgbClr val="F3F2D0"/>
    <a:srgbClr val="E2E8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943" autoAdjust="0"/>
    <p:restoredTop sz="96045" autoAdjust="0"/>
  </p:normalViewPr>
  <p:slideViewPr>
    <p:cSldViewPr>
      <p:cViewPr varScale="1">
        <p:scale>
          <a:sx n="87" d="100"/>
          <a:sy n="87" d="100"/>
        </p:scale>
        <p:origin x="-96" y="-372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45DF3-6259-4308-ADDC-E5CFAE55524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5496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F778A-82B1-45BD-80CB-8AC16AF0E6C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6898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ADC22-1FF1-4543-835F-8B41E2BB36B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4827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B42A6-FA99-4D88-A859-C8291936B6E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3499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CB19B-1A65-4194-8906-6DA317AEF57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4044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6AC9D-ABCD-4AD8-BD98-B9D6570E725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317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D92CD-A0DB-47E0-B8EE-25B66ADE307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167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BC1C4-1E93-4FE1-8951-58F6FD40B5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13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D9B5E-A8F2-4C28-815C-6340D141787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698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62C3A-B6E5-4AE2-91CF-B580C1BDE1D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3003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0F2BC-B545-40A8-A561-E86F4E27EA1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5499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4F0E3"/>
            </a:gs>
            <a:gs pos="100000">
              <a:srgbClr val="E6E2D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1A1FBC29-781B-4AD0-A71F-84C43500C3B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609600"/>
            <a:ext cx="6921500" cy="635000"/>
          </a:xfrm>
        </p:spPr>
        <p:txBody>
          <a:bodyPr/>
          <a:lstStyle/>
          <a:p>
            <a:pPr algn="l" eaLnBrk="1" hangingPunct="1"/>
            <a:r>
              <a:rPr lang="de-DE" sz="2400" dirty="0" smtClean="0">
                <a:latin typeface="Arial" charset="0"/>
              </a:rPr>
              <a:t>Der Logarithmus in der Geologie</a:t>
            </a:r>
            <a:endParaRPr lang="de-DE" sz="2400" dirty="0" smtClean="0">
              <a:solidFill>
                <a:srgbClr val="F3F2D0"/>
              </a:solidFill>
              <a:latin typeface="Arial" charset="0"/>
            </a:endParaRP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685800" y="1219200"/>
            <a:ext cx="5257800" cy="0"/>
          </a:xfrm>
          <a:prstGeom prst="line">
            <a:avLst/>
          </a:prstGeom>
          <a:noFill/>
          <a:ln w="12700" cap="sq">
            <a:solidFill>
              <a:srgbClr val="B6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AT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84212" y="1340768"/>
            <a:ext cx="6984131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000" b="0" dirty="0" smtClean="0">
                <a:latin typeface="Arial" charset="0"/>
              </a:rPr>
              <a:t>Freigesetzte seismische Energie:</a:t>
            </a:r>
          </a:p>
          <a:p>
            <a:pPr algn="l">
              <a:spcBef>
                <a:spcPct val="20000"/>
              </a:spcBef>
            </a:pPr>
            <a:endParaRPr lang="de-DE" sz="2000" b="0" dirty="0">
              <a:latin typeface="Arial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05" y="3657111"/>
            <a:ext cx="7644800" cy="6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609600"/>
            <a:ext cx="6921500" cy="635000"/>
          </a:xfrm>
        </p:spPr>
        <p:txBody>
          <a:bodyPr/>
          <a:lstStyle/>
          <a:p>
            <a:pPr algn="l" eaLnBrk="1" hangingPunct="1"/>
            <a:r>
              <a:rPr lang="de-DE" sz="2400" dirty="0" smtClean="0">
                <a:latin typeface="Arial" charset="0"/>
              </a:rPr>
              <a:t>Der Logarithmus in der Geologie</a:t>
            </a:r>
            <a:endParaRPr lang="de-DE" sz="2400" dirty="0" smtClean="0">
              <a:solidFill>
                <a:srgbClr val="F3F2D0"/>
              </a:solidFill>
              <a:latin typeface="Arial" charset="0"/>
            </a:endParaRP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685800" y="1219200"/>
            <a:ext cx="5257800" cy="0"/>
          </a:xfrm>
          <a:prstGeom prst="line">
            <a:avLst/>
          </a:prstGeom>
          <a:noFill/>
          <a:ln w="12700" cap="sq">
            <a:solidFill>
              <a:srgbClr val="B6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AT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84212" y="1340768"/>
            <a:ext cx="6984131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000" b="0" dirty="0" smtClean="0">
                <a:latin typeface="Arial" charset="0"/>
              </a:rPr>
              <a:t>Freigesetzte seismische Energie:</a:t>
            </a:r>
          </a:p>
          <a:p>
            <a:pPr algn="l">
              <a:spcBef>
                <a:spcPct val="20000"/>
              </a:spcBef>
            </a:pPr>
            <a:endParaRPr lang="de-DE" sz="2000" b="0" dirty="0">
              <a:latin typeface="Arial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05" y="3657111"/>
            <a:ext cx="7644800" cy="688032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6361960" y="2315881"/>
            <a:ext cx="15824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Chile (1960)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7166809" y="2787999"/>
            <a:ext cx="205279" cy="1214321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mit Pfeil 14"/>
          <p:cNvCxnSpPr/>
          <p:nvPr/>
        </p:nvCxnSpPr>
        <p:spPr bwMode="auto">
          <a:xfrm flipH="1">
            <a:off x="3388715" y="2700611"/>
            <a:ext cx="327976" cy="1286329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hteck 15"/>
          <p:cNvSpPr/>
          <p:nvPr/>
        </p:nvSpPr>
        <p:spPr>
          <a:xfrm>
            <a:off x="3268939" y="2288582"/>
            <a:ext cx="17668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Alaska (1964)</a:t>
            </a:r>
            <a:endParaRPr lang="de-AT" sz="2000" dirty="0">
              <a:solidFill>
                <a:srgbClr val="C00000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2173660" y="1779255"/>
            <a:ext cx="1964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Sumatra (2004)</a:t>
            </a:r>
            <a:endParaRPr lang="de-AT" sz="2000" dirty="0">
              <a:solidFill>
                <a:srgbClr val="C00000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759234" y="2180015"/>
            <a:ext cx="18616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err="1" smtClean="0">
                <a:solidFill>
                  <a:srgbClr val="C00000"/>
                </a:solidFill>
                <a:latin typeface="Arial" charset="0"/>
              </a:rPr>
              <a:t>Honshū</a:t>
            </a:r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 (2011)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23" name="Gerade Verbindung mit Pfeil 22"/>
          <p:cNvCxnSpPr/>
          <p:nvPr/>
        </p:nvCxnSpPr>
        <p:spPr bwMode="auto">
          <a:xfrm>
            <a:off x="1798303" y="2633003"/>
            <a:ext cx="389389" cy="1369317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echteck 27"/>
          <p:cNvSpPr/>
          <p:nvPr/>
        </p:nvSpPr>
        <p:spPr>
          <a:xfrm>
            <a:off x="179512" y="2695665"/>
            <a:ext cx="16674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China (1931)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787297" y="3095775"/>
            <a:ext cx="242714" cy="893774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Rechteck 34"/>
          <p:cNvSpPr/>
          <p:nvPr/>
        </p:nvSpPr>
        <p:spPr>
          <a:xfrm>
            <a:off x="2816468" y="4423051"/>
            <a:ext cx="21226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Kaukasus (1991)</a:t>
            </a:r>
          </a:p>
        </p:txBody>
      </p:sp>
      <p:cxnSp>
        <p:nvCxnSpPr>
          <p:cNvPr id="36" name="Gerade Verbindung mit Pfeil 35"/>
          <p:cNvCxnSpPr>
            <a:stCxn id="35" idx="1"/>
          </p:cNvCxnSpPr>
          <p:nvPr/>
        </p:nvCxnSpPr>
        <p:spPr bwMode="auto">
          <a:xfrm flipH="1" flipV="1">
            <a:off x="1013234" y="4010710"/>
            <a:ext cx="1803234" cy="612396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Rechteck 39"/>
          <p:cNvSpPr/>
          <p:nvPr/>
        </p:nvSpPr>
        <p:spPr>
          <a:xfrm>
            <a:off x="2825757" y="4751748"/>
            <a:ext cx="17812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Skopje (1963)</a:t>
            </a:r>
          </a:p>
        </p:txBody>
      </p:sp>
      <p:sp>
        <p:nvSpPr>
          <p:cNvPr id="41" name="Rechteck 40"/>
          <p:cNvSpPr/>
          <p:nvPr/>
        </p:nvSpPr>
        <p:spPr>
          <a:xfrm>
            <a:off x="2459885" y="5067967"/>
            <a:ext cx="24224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de-DE" sz="2000" b="0" dirty="0" err="1" smtClean="0">
                <a:solidFill>
                  <a:srgbClr val="C00000"/>
                </a:solidFill>
                <a:latin typeface="Arial" charset="0"/>
              </a:rPr>
              <a:t>Seebenstein</a:t>
            </a:r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 (1972)</a:t>
            </a:r>
          </a:p>
        </p:txBody>
      </p:sp>
      <p:sp>
        <p:nvSpPr>
          <p:cNvPr id="43" name="Rechteck 42"/>
          <p:cNvSpPr/>
          <p:nvPr/>
        </p:nvSpPr>
        <p:spPr>
          <a:xfrm>
            <a:off x="2229611" y="5383270"/>
            <a:ext cx="28616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de-DE" sz="2000" b="0" dirty="0" err="1" smtClean="0">
                <a:solidFill>
                  <a:srgbClr val="C00000"/>
                </a:solidFill>
                <a:latin typeface="Arial" charset="0"/>
              </a:rPr>
              <a:t>Ebreichsdorf</a:t>
            </a:r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 (2.9.2013)</a:t>
            </a:r>
          </a:p>
        </p:txBody>
      </p:sp>
      <p:cxnSp>
        <p:nvCxnSpPr>
          <p:cNvPr id="48" name="Gerade Verbindung mit Pfeil 47"/>
          <p:cNvCxnSpPr/>
          <p:nvPr/>
        </p:nvCxnSpPr>
        <p:spPr bwMode="auto">
          <a:xfrm flipH="1" flipV="1">
            <a:off x="1055178" y="4019098"/>
            <a:ext cx="1770580" cy="857134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mit Pfeil 49"/>
          <p:cNvCxnSpPr/>
          <p:nvPr/>
        </p:nvCxnSpPr>
        <p:spPr bwMode="auto">
          <a:xfrm flipH="1" flipV="1">
            <a:off x="1046789" y="4035876"/>
            <a:ext cx="1469078" cy="1232147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mit Pfeil 51"/>
          <p:cNvCxnSpPr>
            <a:stCxn id="43" idx="1"/>
          </p:cNvCxnSpPr>
          <p:nvPr/>
        </p:nvCxnSpPr>
        <p:spPr bwMode="auto">
          <a:xfrm flipH="1" flipV="1">
            <a:off x="1055179" y="4044265"/>
            <a:ext cx="1174432" cy="1539060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mit Pfeil 63"/>
          <p:cNvCxnSpPr/>
          <p:nvPr/>
        </p:nvCxnSpPr>
        <p:spPr bwMode="auto">
          <a:xfrm flipH="1">
            <a:off x="2766532" y="2139964"/>
            <a:ext cx="142613" cy="1862356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331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609600"/>
            <a:ext cx="6921500" cy="635000"/>
          </a:xfrm>
        </p:spPr>
        <p:txBody>
          <a:bodyPr/>
          <a:lstStyle/>
          <a:p>
            <a:pPr algn="l" eaLnBrk="1" hangingPunct="1"/>
            <a:r>
              <a:rPr lang="de-DE" sz="2400" dirty="0" smtClean="0">
                <a:latin typeface="Arial" charset="0"/>
              </a:rPr>
              <a:t>Der Logarithmus in der Geologie</a:t>
            </a:r>
            <a:endParaRPr lang="de-DE" sz="2400" dirty="0" smtClean="0">
              <a:solidFill>
                <a:srgbClr val="F3F2D0"/>
              </a:solidFill>
              <a:latin typeface="Arial" charset="0"/>
            </a:endParaRP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685800" y="1219200"/>
            <a:ext cx="5257800" cy="0"/>
          </a:xfrm>
          <a:prstGeom prst="line">
            <a:avLst/>
          </a:prstGeom>
          <a:noFill/>
          <a:ln w="12700" cap="sq">
            <a:solidFill>
              <a:srgbClr val="B6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AT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84212" y="1340768"/>
            <a:ext cx="6984131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000" b="0" dirty="0" smtClean="0">
                <a:latin typeface="Arial" charset="0"/>
              </a:rPr>
              <a:t>Freigesetzte seismische Energie:</a:t>
            </a:r>
          </a:p>
          <a:p>
            <a:pPr algn="l">
              <a:spcBef>
                <a:spcPct val="20000"/>
              </a:spcBef>
            </a:pPr>
            <a:endParaRPr lang="de-DE" sz="2000" b="0" dirty="0">
              <a:latin typeface="Arial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05" y="3657111"/>
            <a:ext cx="7644800" cy="688032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6361960" y="2315881"/>
            <a:ext cx="15824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Chile (1960)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7166809" y="2787999"/>
            <a:ext cx="205279" cy="1214321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mit Pfeil 14"/>
          <p:cNvCxnSpPr/>
          <p:nvPr/>
        </p:nvCxnSpPr>
        <p:spPr bwMode="auto">
          <a:xfrm flipH="1">
            <a:off x="3388715" y="2700611"/>
            <a:ext cx="327976" cy="1286329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hteck 15"/>
          <p:cNvSpPr/>
          <p:nvPr/>
        </p:nvSpPr>
        <p:spPr>
          <a:xfrm>
            <a:off x="3268939" y="2288582"/>
            <a:ext cx="17668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Alaska (1964)</a:t>
            </a:r>
            <a:endParaRPr lang="de-AT" sz="2000" dirty="0">
              <a:solidFill>
                <a:srgbClr val="C00000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2173660" y="1779255"/>
            <a:ext cx="1964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Sumatra (2004)</a:t>
            </a:r>
            <a:endParaRPr lang="de-AT" sz="2000" dirty="0">
              <a:solidFill>
                <a:srgbClr val="C00000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759234" y="2180015"/>
            <a:ext cx="18616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err="1" smtClean="0">
                <a:solidFill>
                  <a:srgbClr val="C00000"/>
                </a:solidFill>
                <a:latin typeface="Arial" charset="0"/>
              </a:rPr>
              <a:t>Honshū</a:t>
            </a:r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 (2011)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23" name="Gerade Verbindung mit Pfeil 22"/>
          <p:cNvCxnSpPr/>
          <p:nvPr/>
        </p:nvCxnSpPr>
        <p:spPr bwMode="auto">
          <a:xfrm>
            <a:off x="1798303" y="2633003"/>
            <a:ext cx="389389" cy="1369317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echteck 27"/>
          <p:cNvSpPr/>
          <p:nvPr/>
        </p:nvSpPr>
        <p:spPr>
          <a:xfrm>
            <a:off x="179512" y="2695665"/>
            <a:ext cx="16674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China (1931)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787297" y="3095775"/>
            <a:ext cx="242714" cy="893774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Rechteck 34"/>
          <p:cNvSpPr/>
          <p:nvPr/>
        </p:nvSpPr>
        <p:spPr>
          <a:xfrm>
            <a:off x="2816468" y="4423051"/>
            <a:ext cx="21226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Kaukasus (1991)</a:t>
            </a:r>
          </a:p>
        </p:txBody>
      </p:sp>
      <p:cxnSp>
        <p:nvCxnSpPr>
          <p:cNvPr id="36" name="Gerade Verbindung mit Pfeil 35"/>
          <p:cNvCxnSpPr>
            <a:stCxn id="35" idx="1"/>
          </p:cNvCxnSpPr>
          <p:nvPr/>
        </p:nvCxnSpPr>
        <p:spPr bwMode="auto">
          <a:xfrm flipH="1" flipV="1">
            <a:off x="1013234" y="4010710"/>
            <a:ext cx="1803234" cy="612396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Rechteck 39"/>
          <p:cNvSpPr/>
          <p:nvPr/>
        </p:nvSpPr>
        <p:spPr>
          <a:xfrm>
            <a:off x="2825757" y="4751748"/>
            <a:ext cx="17812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Skopje (1963)</a:t>
            </a:r>
          </a:p>
        </p:txBody>
      </p:sp>
      <p:sp>
        <p:nvSpPr>
          <p:cNvPr id="41" name="Rechteck 40"/>
          <p:cNvSpPr/>
          <p:nvPr/>
        </p:nvSpPr>
        <p:spPr>
          <a:xfrm>
            <a:off x="2459885" y="5067967"/>
            <a:ext cx="24224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de-DE" sz="2000" b="0" dirty="0" err="1" smtClean="0">
                <a:solidFill>
                  <a:srgbClr val="C00000"/>
                </a:solidFill>
                <a:latin typeface="Arial" charset="0"/>
              </a:rPr>
              <a:t>Seebenstein</a:t>
            </a:r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 (1972)</a:t>
            </a:r>
          </a:p>
        </p:txBody>
      </p:sp>
      <p:sp>
        <p:nvSpPr>
          <p:cNvPr id="43" name="Rechteck 42"/>
          <p:cNvSpPr/>
          <p:nvPr/>
        </p:nvSpPr>
        <p:spPr>
          <a:xfrm>
            <a:off x="2229611" y="5383270"/>
            <a:ext cx="28616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de-DE" sz="2000" b="0" dirty="0" err="1" smtClean="0">
                <a:solidFill>
                  <a:srgbClr val="C00000"/>
                </a:solidFill>
                <a:latin typeface="Arial" charset="0"/>
              </a:rPr>
              <a:t>Ebreichsdorf</a:t>
            </a:r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 (2.9.2013)</a:t>
            </a:r>
          </a:p>
        </p:txBody>
      </p:sp>
      <p:sp>
        <p:nvSpPr>
          <p:cNvPr id="45" name="Rechteck 44"/>
          <p:cNvSpPr/>
          <p:nvPr/>
        </p:nvSpPr>
        <p:spPr>
          <a:xfrm>
            <a:off x="1653290" y="5758213"/>
            <a:ext cx="30043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de-DE" sz="2000" b="0" dirty="0" err="1" smtClean="0">
                <a:solidFill>
                  <a:srgbClr val="C00000"/>
                </a:solidFill>
                <a:latin typeface="Arial" charset="0"/>
              </a:rPr>
              <a:t>Ebreichsdorf</a:t>
            </a:r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 (2.10.2013)</a:t>
            </a:r>
          </a:p>
        </p:txBody>
      </p:sp>
      <p:cxnSp>
        <p:nvCxnSpPr>
          <p:cNvPr id="48" name="Gerade Verbindung mit Pfeil 47"/>
          <p:cNvCxnSpPr/>
          <p:nvPr/>
        </p:nvCxnSpPr>
        <p:spPr bwMode="auto">
          <a:xfrm flipH="1" flipV="1">
            <a:off x="1055178" y="4019098"/>
            <a:ext cx="1770580" cy="857134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mit Pfeil 49"/>
          <p:cNvCxnSpPr/>
          <p:nvPr/>
        </p:nvCxnSpPr>
        <p:spPr bwMode="auto">
          <a:xfrm flipH="1" flipV="1">
            <a:off x="1046789" y="4035876"/>
            <a:ext cx="1469078" cy="1232147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mit Pfeil 51"/>
          <p:cNvCxnSpPr>
            <a:stCxn id="43" idx="1"/>
          </p:cNvCxnSpPr>
          <p:nvPr/>
        </p:nvCxnSpPr>
        <p:spPr bwMode="auto">
          <a:xfrm flipH="1" flipV="1">
            <a:off x="1055179" y="4044265"/>
            <a:ext cx="1174432" cy="1539060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mit Pfeil 53"/>
          <p:cNvCxnSpPr/>
          <p:nvPr/>
        </p:nvCxnSpPr>
        <p:spPr bwMode="auto">
          <a:xfrm flipH="1" flipV="1">
            <a:off x="1046789" y="4061043"/>
            <a:ext cx="676612" cy="1823300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mit Pfeil 63"/>
          <p:cNvCxnSpPr/>
          <p:nvPr/>
        </p:nvCxnSpPr>
        <p:spPr bwMode="auto">
          <a:xfrm flipH="1">
            <a:off x="2766532" y="2139964"/>
            <a:ext cx="142613" cy="1862356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4342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609600"/>
            <a:ext cx="6921500" cy="635000"/>
          </a:xfrm>
        </p:spPr>
        <p:txBody>
          <a:bodyPr/>
          <a:lstStyle/>
          <a:p>
            <a:pPr algn="l" eaLnBrk="1" hangingPunct="1"/>
            <a:r>
              <a:rPr lang="de-DE" sz="2400" dirty="0" smtClean="0">
                <a:latin typeface="Arial" charset="0"/>
              </a:rPr>
              <a:t>Der Logarithmus in der Geologie</a:t>
            </a:r>
            <a:endParaRPr lang="de-DE" sz="2400" dirty="0" smtClean="0">
              <a:solidFill>
                <a:srgbClr val="F3F2D0"/>
              </a:solidFill>
              <a:latin typeface="Arial" charset="0"/>
            </a:endParaRP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685800" y="1219200"/>
            <a:ext cx="5257800" cy="0"/>
          </a:xfrm>
          <a:prstGeom prst="line">
            <a:avLst/>
          </a:prstGeom>
          <a:noFill/>
          <a:ln w="12700" cap="sq">
            <a:solidFill>
              <a:srgbClr val="B6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AT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84212" y="1340768"/>
            <a:ext cx="6984131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000" b="0" dirty="0" smtClean="0">
                <a:latin typeface="Arial" charset="0"/>
              </a:rPr>
              <a:t>Freigesetzte seismische Energie:</a:t>
            </a:r>
          </a:p>
          <a:p>
            <a:pPr algn="l">
              <a:spcBef>
                <a:spcPct val="20000"/>
              </a:spcBef>
            </a:pPr>
            <a:endParaRPr lang="de-DE" sz="2000" b="0" dirty="0">
              <a:latin typeface="Arial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05" y="3657111"/>
            <a:ext cx="7644800" cy="688032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6361960" y="2315881"/>
            <a:ext cx="15824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Chile (1960)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7166809" y="2787999"/>
            <a:ext cx="205279" cy="1214321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mit Pfeil 14"/>
          <p:cNvCxnSpPr/>
          <p:nvPr/>
        </p:nvCxnSpPr>
        <p:spPr bwMode="auto">
          <a:xfrm flipH="1">
            <a:off x="3388715" y="2700611"/>
            <a:ext cx="327976" cy="1286329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hteck 15"/>
          <p:cNvSpPr/>
          <p:nvPr/>
        </p:nvSpPr>
        <p:spPr>
          <a:xfrm>
            <a:off x="3268939" y="2288582"/>
            <a:ext cx="17668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Alaska (1964)</a:t>
            </a:r>
            <a:endParaRPr lang="de-AT" sz="2000" dirty="0">
              <a:solidFill>
                <a:srgbClr val="C00000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2173660" y="1779255"/>
            <a:ext cx="1964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Sumatra (2004)</a:t>
            </a:r>
            <a:endParaRPr lang="de-AT" sz="2000" dirty="0">
              <a:solidFill>
                <a:srgbClr val="C00000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759234" y="2180015"/>
            <a:ext cx="18616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err="1" smtClean="0">
                <a:solidFill>
                  <a:srgbClr val="C00000"/>
                </a:solidFill>
                <a:latin typeface="Arial" charset="0"/>
              </a:rPr>
              <a:t>Honshū</a:t>
            </a:r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 (2011)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23" name="Gerade Verbindung mit Pfeil 22"/>
          <p:cNvCxnSpPr/>
          <p:nvPr/>
        </p:nvCxnSpPr>
        <p:spPr bwMode="auto">
          <a:xfrm>
            <a:off x="1798303" y="2633003"/>
            <a:ext cx="389389" cy="1369317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echteck 27"/>
          <p:cNvSpPr/>
          <p:nvPr/>
        </p:nvSpPr>
        <p:spPr>
          <a:xfrm>
            <a:off x="179512" y="2695665"/>
            <a:ext cx="16674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China (1931)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787297" y="3095775"/>
            <a:ext cx="242714" cy="893774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Rechteck 34"/>
          <p:cNvSpPr/>
          <p:nvPr/>
        </p:nvSpPr>
        <p:spPr>
          <a:xfrm>
            <a:off x="2816468" y="4423051"/>
            <a:ext cx="21226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Kaukasus (1991)</a:t>
            </a:r>
          </a:p>
        </p:txBody>
      </p:sp>
      <p:cxnSp>
        <p:nvCxnSpPr>
          <p:cNvPr id="36" name="Gerade Verbindung mit Pfeil 35"/>
          <p:cNvCxnSpPr>
            <a:stCxn id="35" idx="1"/>
          </p:cNvCxnSpPr>
          <p:nvPr/>
        </p:nvCxnSpPr>
        <p:spPr bwMode="auto">
          <a:xfrm flipH="1" flipV="1">
            <a:off x="1013234" y="4010710"/>
            <a:ext cx="1803234" cy="612396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Rechteck 39"/>
          <p:cNvSpPr/>
          <p:nvPr/>
        </p:nvSpPr>
        <p:spPr>
          <a:xfrm>
            <a:off x="2825757" y="4751748"/>
            <a:ext cx="17812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Skopje (1963)</a:t>
            </a:r>
          </a:p>
        </p:txBody>
      </p:sp>
      <p:sp>
        <p:nvSpPr>
          <p:cNvPr id="41" name="Rechteck 40"/>
          <p:cNvSpPr/>
          <p:nvPr/>
        </p:nvSpPr>
        <p:spPr>
          <a:xfrm>
            <a:off x="2459885" y="5067967"/>
            <a:ext cx="24224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de-DE" sz="2000" b="0" dirty="0" err="1" smtClean="0">
                <a:solidFill>
                  <a:srgbClr val="C00000"/>
                </a:solidFill>
                <a:latin typeface="Arial" charset="0"/>
              </a:rPr>
              <a:t>Seebenstein</a:t>
            </a:r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 (1972)</a:t>
            </a:r>
          </a:p>
        </p:txBody>
      </p:sp>
      <p:sp>
        <p:nvSpPr>
          <p:cNvPr id="43" name="Rechteck 42"/>
          <p:cNvSpPr/>
          <p:nvPr/>
        </p:nvSpPr>
        <p:spPr>
          <a:xfrm>
            <a:off x="2229611" y="5383270"/>
            <a:ext cx="28616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de-DE" sz="2000" b="0" dirty="0" err="1" smtClean="0">
                <a:solidFill>
                  <a:srgbClr val="C00000"/>
                </a:solidFill>
                <a:latin typeface="Arial" charset="0"/>
              </a:rPr>
              <a:t>Ebreichsdorf</a:t>
            </a:r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 (2.9.2013)</a:t>
            </a:r>
          </a:p>
        </p:txBody>
      </p:sp>
      <p:sp>
        <p:nvSpPr>
          <p:cNvPr id="45" name="Rechteck 44"/>
          <p:cNvSpPr/>
          <p:nvPr/>
        </p:nvSpPr>
        <p:spPr>
          <a:xfrm>
            <a:off x="1653290" y="5758213"/>
            <a:ext cx="30043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de-DE" sz="2000" b="0" dirty="0" err="1" smtClean="0">
                <a:solidFill>
                  <a:srgbClr val="C00000"/>
                </a:solidFill>
                <a:latin typeface="Arial" charset="0"/>
              </a:rPr>
              <a:t>Ebreichsdorf</a:t>
            </a:r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 (2.10.2013)</a:t>
            </a:r>
          </a:p>
        </p:txBody>
      </p:sp>
      <p:sp>
        <p:nvSpPr>
          <p:cNvPr id="47" name="Rechteck 46"/>
          <p:cNvSpPr/>
          <p:nvPr/>
        </p:nvSpPr>
        <p:spPr>
          <a:xfrm>
            <a:off x="731899" y="6125234"/>
            <a:ext cx="30043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de-DE" sz="2000" b="0" dirty="0" err="1" smtClean="0">
                <a:solidFill>
                  <a:srgbClr val="C00000"/>
                </a:solidFill>
                <a:latin typeface="Arial" charset="0"/>
              </a:rPr>
              <a:t>Ebreichsdorf</a:t>
            </a:r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 (2.10.2013)</a:t>
            </a:r>
          </a:p>
        </p:txBody>
      </p:sp>
      <p:cxnSp>
        <p:nvCxnSpPr>
          <p:cNvPr id="48" name="Gerade Verbindung mit Pfeil 47"/>
          <p:cNvCxnSpPr/>
          <p:nvPr/>
        </p:nvCxnSpPr>
        <p:spPr bwMode="auto">
          <a:xfrm flipH="1" flipV="1">
            <a:off x="1055178" y="4019098"/>
            <a:ext cx="1770580" cy="857134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mit Pfeil 49"/>
          <p:cNvCxnSpPr/>
          <p:nvPr/>
        </p:nvCxnSpPr>
        <p:spPr bwMode="auto">
          <a:xfrm flipH="1" flipV="1">
            <a:off x="1046789" y="4035876"/>
            <a:ext cx="1469078" cy="1232147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mit Pfeil 51"/>
          <p:cNvCxnSpPr>
            <a:stCxn id="43" idx="1"/>
          </p:cNvCxnSpPr>
          <p:nvPr/>
        </p:nvCxnSpPr>
        <p:spPr bwMode="auto">
          <a:xfrm flipH="1" flipV="1">
            <a:off x="1055179" y="4044265"/>
            <a:ext cx="1174432" cy="1539060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mit Pfeil 53"/>
          <p:cNvCxnSpPr/>
          <p:nvPr/>
        </p:nvCxnSpPr>
        <p:spPr bwMode="auto">
          <a:xfrm flipH="1" flipV="1">
            <a:off x="1046789" y="4061043"/>
            <a:ext cx="676612" cy="1823300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mit Pfeil 55"/>
          <p:cNvCxnSpPr/>
          <p:nvPr/>
        </p:nvCxnSpPr>
        <p:spPr bwMode="auto">
          <a:xfrm flipH="1" flipV="1">
            <a:off x="1030011" y="3993932"/>
            <a:ext cx="355084" cy="2164391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mit Pfeil 63"/>
          <p:cNvCxnSpPr/>
          <p:nvPr/>
        </p:nvCxnSpPr>
        <p:spPr bwMode="auto">
          <a:xfrm flipH="1">
            <a:off x="2766532" y="2139964"/>
            <a:ext cx="142613" cy="1862356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484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609600"/>
            <a:ext cx="6921500" cy="635000"/>
          </a:xfrm>
        </p:spPr>
        <p:txBody>
          <a:bodyPr/>
          <a:lstStyle/>
          <a:p>
            <a:pPr algn="l" eaLnBrk="1" hangingPunct="1"/>
            <a:r>
              <a:rPr lang="de-DE" sz="2400" dirty="0" smtClean="0">
                <a:latin typeface="Arial" charset="0"/>
              </a:rPr>
              <a:t>Der Logarithmus in der Geologie</a:t>
            </a:r>
            <a:endParaRPr lang="de-DE" sz="2400" dirty="0" smtClean="0">
              <a:solidFill>
                <a:srgbClr val="F3F2D0"/>
              </a:solidFill>
              <a:latin typeface="Arial" charset="0"/>
            </a:endParaRP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685800" y="1219200"/>
            <a:ext cx="5257800" cy="0"/>
          </a:xfrm>
          <a:prstGeom prst="line">
            <a:avLst/>
          </a:prstGeom>
          <a:noFill/>
          <a:ln w="12700" cap="sq">
            <a:solidFill>
              <a:srgbClr val="B6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AT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84212" y="1340768"/>
            <a:ext cx="6984131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000" b="0" dirty="0" smtClean="0">
                <a:latin typeface="Arial" charset="0"/>
              </a:rPr>
              <a:t>Einige ausgewählte Erdbeben:</a:t>
            </a:r>
          </a:p>
          <a:p>
            <a:pPr algn="l">
              <a:spcBef>
                <a:spcPct val="20000"/>
              </a:spcBef>
            </a:pPr>
            <a:endParaRPr lang="de-DE" sz="2000" b="0" dirty="0">
              <a:latin typeface="Arial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935674"/>
              </p:ext>
            </p:extLst>
          </p:nvPr>
        </p:nvGraphicFramePr>
        <p:xfrm>
          <a:off x="755576" y="1844824"/>
          <a:ext cx="7848872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1440160"/>
                <a:gridCol w="1296144"/>
                <a:gridCol w="1872208"/>
              </a:tblGrid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Ort</a:t>
                      </a:r>
                      <a:endParaRPr lang="de-AT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Datum</a:t>
                      </a:r>
                      <a:endParaRPr lang="de-AT" dirty="0"/>
                    </a:p>
                  </a:txBody>
                  <a:tcPr anchor="ctr" anchorCtr="1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Magnitude</a:t>
                      </a:r>
                      <a:endParaRPr lang="de-AT" dirty="0"/>
                    </a:p>
                  </a:txBody>
                  <a:tcPr anchor="ctr" anchorCtr="1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Energie [J]</a:t>
                      </a:r>
                      <a:endParaRPr lang="de-AT" dirty="0"/>
                    </a:p>
                  </a:txBody>
                  <a:tcPr anchor="ctr" anchorCtr="1"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Valdivia (Chile)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22.5.1960</a:t>
                      </a:r>
                      <a:endParaRPr lang="de-AT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9.5</a:t>
                      </a:r>
                      <a:endParaRPr lang="de-AT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1.1×10</a:t>
                      </a:r>
                      <a:r>
                        <a:rPr lang="de-AT" sz="18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de-AT" dirty="0" smtClean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Prinz-William-Sund (Alaska)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27.3.1964</a:t>
                      </a:r>
                      <a:endParaRPr lang="de-AT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9.2</a:t>
                      </a:r>
                      <a:endParaRPr lang="de-AT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4.0×10</a:t>
                      </a:r>
                      <a:r>
                        <a:rPr lang="de-AT" sz="18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de-AT" dirty="0" smtClean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Sumatra (Indonesien)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26.12.2004</a:t>
                      </a:r>
                      <a:endParaRPr lang="de-AT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9.1</a:t>
                      </a:r>
                      <a:endParaRPr lang="de-AT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2.8×10</a:t>
                      </a:r>
                      <a:r>
                        <a:rPr lang="de-AT" sz="18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de-AT" dirty="0" smtClean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1800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Honshūk</a:t>
                      </a:r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(Japan)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11.3.2011</a:t>
                      </a:r>
                      <a:endParaRPr lang="de-AT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9.0</a:t>
                      </a:r>
                      <a:endParaRPr lang="de-AT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2.0×10</a:t>
                      </a:r>
                      <a:r>
                        <a:rPr lang="de-AT" sz="18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de-AT" dirty="0" smtClean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1800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Koktokay</a:t>
                      </a:r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(China)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10.8.1931</a:t>
                      </a:r>
                      <a:endParaRPr lang="de-AT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8.0</a:t>
                      </a:r>
                      <a:endParaRPr lang="de-AT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6.3×10</a:t>
                      </a:r>
                      <a:r>
                        <a:rPr lang="de-AT" sz="18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de-AT" dirty="0" smtClean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Großer Kaukasus (Georgien)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29.4.1991</a:t>
                      </a:r>
                      <a:endParaRPr lang="de-AT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7.0</a:t>
                      </a:r>
                      <a:endParaRPr lang="de-AT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2.0×10</a:t>
                      </a:r>
                      <a:r>
                        <a:rPr lang="de-AT" sz="18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de-AT" dirty="0" smtClean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Skopje (Mazedonien)</a:t>
                      </a:r>
                      <a:endParaRPr lang="de-A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26.7.1963</a:t>
                      </a:r>
                      <a:endParaRPr lang="de-AT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6.0</a:t>
                      </a:r>
                      <a:endParaRPr lang="de-AT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6.3×10</a:t>
                      </a:r>
                      <a:r>
                        <a:rPr lang="de-AT" sz="18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de-AT" dirty="0" smtClean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1800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Seebenstein</a:t>
                      </a:r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(Österreich)</a:t>
                      </a:r>
                      <a:endParaRPr lang="de-A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16.4.1972</a:t>
                      </a:r>
                      <a:endParaRPr lang="de-AT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5.3</a:t>
                      </a:r>
                      <a:endParaRPr lang="de-AT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5.6×10</a:t>
                      </a:r>
                      <a:r>
                        <a:rPr lang="de-AT" sz="18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de-AT" dirty="0" smtClean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1800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Ebreichsdorf</a:t>
                      </a:r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(Österreich)</a:t>
                      </a:r>
                      <a:endParaRPr lang="de-A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2.9.2013</a:t>
                      </a:r>
                      <a:endParaRPr lang="de-AT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4.3</a:t>
                      </a:r>
                      <a:endParaRPr lang="de-AT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1.8×10</a:t>
                      </a:r>
                      <a:r>
                        <a:rPr lang="de-AT" sz="18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de-AT" dirty="0" smtClean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1800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Ebreichsdorf</a:t>
                      </a:r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(Österreich)</a:t>
                      </a:r>
                      <a:endParaRPr lang="de-A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2.10.2013</a:t>
                      </a:r>
                      <a:endParaRPr lang="de-AT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4.2</a:t>
                      </a:r>
                      <a:endParaRPr lang="de-AT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1.3×10</a:t>
                      </a:r>
                      <a:r>
                        <a:rPr lang="de-AT" sz="18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de-AT" dirty="0" smtClean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1800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Ebreichsdorf</a:t>
                      </a:r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(Österreich) NB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2.10.2013</a:t>
                      </a:r>
                      <a:endParaRPr lang="de-AT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2.9</a:t>
                      </a:r>
                      <a:endParaRPr lang="de-AT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de-A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1.4×10</a:t>
                      </a:r>
                      <a:r>
                        <a:rPr lang="de-AT" sz="18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de-AT" dirty="0" smtClean="0"/>
                    </a:p>
                  </a:txBody>
                  <a:tcPr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23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609600"/>
            <a:ext cx="6921500" cy="635000"/>
          </a:xfrm>
        </p:spPr>
        <p:txBody>
          <a:bodyPr/>
          <a:lstStyle/>
          <a:p>
            <a:pPr algn="l" eaLnBrk="1" hangingPunct="1"/>
            <a:r>
              <a:rPr lang="de-DE" sz="2400" dirty="0" smtClean="0">
                <a:latin typeface="Arial" charset="0"/>
              </a:rPr>
              <a:t>Der Logarithmus in der Geologie</a:t>
            </a:r>
            <a:endParaRPr lang="de-DE" sz="2400" dirty="0" smtClean="0">
              <a:solidFill>
                <a:srgbClr val="F3F2D0"/>
              </a:solidFill>
              <a:latin typeface="Arial" charset="0"/>
            </a:endParaRP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685800" y="1219200"/>
            <a:ext cx="5257800" cy="0"/>
          </a:xfrm>
          <a:prstGeom prst="line">
            <a:avLst/>
          </a:prstGeom>
          <a:noFill/>
          <a:ln w="12700" cap="sq">
            <a:solidFill>
              <a:srgbClr val="B6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AT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84212" y="1340768"/>
            <a:ext cx="6984131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000" b="0" dirty="0" smtClean="0">
                <a:latin typeface="Arial" charset="0"/>
              </a:rPr>
              <a:t>Momenten-Magnituden-Skala:</a:t>
            </a:r>
          </a:p>
          <a:p>
            <a:pPr algn="l">
              <a:spcBef>
                <a:spcPct val="20000"/>
              </a:spcBef>
            </a:pPr>
            <a:endParaRPr lang="de-DE" sz="2000" b="0" dirty="0">
              <a:latin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427984" y="1628910"/>
            <a:ext cx="1224135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800" b="0" i="1" dirty="0" smtClean="0">
                <a:latin typeface="+mj-lt"/>
              </a:rPr>
              <a:t>M</a:t>
            </a:r>
            <a:r>
              <a:rPr lang="de-DE" sz="2800" b="0" i="1" baseline="-25000" dirty="0" smtClean="0">
                <a:latin typeface="+mj-lt"/>
              </a:rPr>
              <a:t>W</a:t>
            </a:r>
            <a:r>
              <a:rPr lang="de-DE" sz="2800" b="0" dirty="0" smtClean="0">
                <a:latin typeface="+mj-lt"/>
              </a:rPr>
              <a:t>  =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529091" y="1340866"/>
            <a:ext cx="2448273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de-DE" sz="2800" b="0" dirty="0" err="1" smtClean="0">
                <a:latin typeface="+mj-lt"/>
              </a:rPr>
              <a:t>lg</a:t>
            </a:r>
            <a:r>
              <a:rPr lang="de-DE" sz="2800" b="0" dirty="0" smtClean="0">
                <a:latin typeface="+mj-lt"/>
              </a:rPr>
              <a:t>(</a:t>
            </a:r>
            <a:r>
              <a:rPr lang="de-DE" sz="2800" b="0" i="1" dirty="0" smtClean="0">
                <a:latin typeface="+mj-lt"/>
              </a:rPr>
              <a:t>E</a:t>
            </a:r>
            <a:r>
              <a:rPr lang="de-DE" sz="2800" b="0" dirty="0" smtClean="0">
                <a:latin typeface="+mj-lt"/>
              </a:rPr>
              <a:t> [J]) – 4.8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326037" y="1916930"/>
            <a:ext cx="692429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800" b="0" dirty="0" smtClean="0">
                <a:latin typeface="+mj-lt"/>
              </a:rPr>
              <a:t>1.5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cxnSp>
        <p:nvCxnSpPr>
          <p:cNvPr id="4" name="Gerade Verbindung 3"/>
          <p:cNvCxnSpPr/>
          <p:nvPr/>
        </p:nvCxnSpPr>
        <p:spPr bwMode="auto">
          <a:xfrm>
            <a:off x="5580112" y="1860290"/>
            <a:ext cx="2304256" cy="0"/>
          </a:xfrm>
          <a:prstGeom prst="line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4423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609600"/>
            <a:ext cx="6921500" cy="635000"/>
          </a:xfrm>
        </p:spPr>
        <p:txBody>
          <a:bodyPr/>
          <a:lstStyle/>
          <a:p>
            <a:pPr algn="l" eaLnBrk="1" hangingPunct="1"/>
            <a:r>
              <a:rPr lang="de-DE" sz="2400" dirty="0" smtClean="0">
                <a:latin typeface="Arial" charset="0"/>
              </a:rPr>
              <a:t>Der Logarithmus in der Geologie</a:t>
            </a:r>
            <a:endParaRPr lang="de-DE" sz="2400" dirty="0" smtClean="0">
              <a:solidFill>
                <a:srgbClr val="F3F2D0"/>
              </a:solidFill>
              <a:latin typeface="Arial" charset="0"/>
            </a:endParaRP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685800" y="1219200"/>
            <a:ext cx="5257800" cy="0"/>
          </a:xfrm>
          <a:prstGeom prst="line">
            <a:avLst/>
          </a:prstGeom>
          <a:noFill/>
          <a:ln w="12700" cap="sq">
            <a:solidFill>
              <a:srgbClr val="B6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AT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84212" y="1340768"/>
            <a:ext cx="6984131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000" b="0" dirty="0" smtClean="0">
                <a:latin typeface="Arial" charset="0"/>
              </a:rPr>
              <a:t>Momenten-Magnituden-Skala:</a:t>
            </a:r>
          </a:p>
          <a:p>
            <a:pPr algn="l">
              <a:spcBef>
                <a:spcPct val="20000"/>
              </a:spcBef>
            </a:pPr>
            <a:endParaRPr lang="de-DE" sz="2000" b="0" dirty="0">
              <a:latin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427984" y="1628910"/>
            <a:ext cx="1224135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800" b="0" i="1" dirty="0" smtClean="0">
                <a:latin typeface="+mj-lt"/>
              </a:rPr>
              <a:t>M</a:t>
            </a:r>
            <a:r>
              <a:rPr lang="de-DE" sz="2800" b="0" i="1" baseline="-25000" dirty="0" smtClean="0">
                <a:latin typeface="+mj-lt"/>
              </a:rPr>
              <a:t>W</a:t>
            </a:r>
            <a:r>
              <a:rPr lang="de-DE" sz="2800" b="0" dirty="0" smtClean="0">
                <a:latin typeface="+mj-lt"/>
              </a:rPr>
              <a:t>  =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529091" y="1340866"/>
            <a:ext cx="2448273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de-DE" sz="2800" b="0" dirty="0" err="1" smtClean="0">
                <a:latin typeface="+mj-lt"/>
              </a:rPr>
              <a:t>lg</a:t>
            </a:r>
            <a:r>
              <a:rPr lang="de-DE" sz="2800" b="0" dirty="0" smtClean="0">
                <a:latin typeface="+mj-lt"/>
              </a:rPr>
              <a:t>(</a:t>
            </a:r>
            <a:r>
              <a:rPr lang="de-DE" sz="2800" b="0" i="1" dirty="0" smtClean="0">
                <a:latin typeface="+mj-lt"/>
              </a:rPr>
              <a:t>E</a:t>
            </a:r>
            <a:r>
              <a:rPr lang="de-DE" sz="2800" b="0" dirty="0" smtClean="0">
                <a:latin typeface="+mj-lt"/>
              </a:rPr>
              <a:t> [J]) – 4.8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326037" y="1916930"/>
            <a:ext cx="692429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800" b="0" dirty="0" smtClean="0">
                <a:latin typeface="+mj-lt"/>
              </a:rPr>
              <a:t>1.5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cxnSp>
        <p:nvCxnSpPr>
          <p:cNvPr id="4" name="Gerade Verbindung 3"/>
          <p:cNvCxnSpPr/>
          <p:nvPr/>
        </p:nvCxnSpPr>
        <p:spPr bwMode="auto">
          <a:xfrm>
            <a:off x="5580112" y="1860290"/>
            <a:ext cx="2304256" cy="0"/>
          </a:xfrm>
          <a:prstGeom prst="line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16" y="5373216"/>
            <a:ext cx="7713140" cy="716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43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609600"/>
            <a:ext cx="6921500" cy="635000"/>
          </a:xfrm>
        </p:spPr>
        <p:txBody>
          <a:bodyPr/>
          <a:lstStyle/>
          <a:p>
            <a:pPr algn="l" eaLnBrk="1" hangingPunct="1"/>
            <a:r>
              <a:rPr lang="de-DE" sz="2400" dirty="0" smtClean="0">
                <a:latin typeface="Arial" charset="0"/>
              </a:rPr>
              <a:t>Der Logarithmus in der Geologie</a:t>
            </a:r>
            <a:endParaRPr lang="de-DE" sz="2400" dirty="0" smtClean="0">
              <a:solidFill>
                <a:srgbClr val="F3F2D0"/>
              </a:solidFill>
              <a:latin typeface="Arial" charset="0"/>
            </a:endParaRP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685800" y="1219200"/>
            <a:ext cx="5257800" cy="0"/>
          </a:xfrm>
          <a:prstGeom prst="line">
            <a:avLst/>
          </a:prstGeom>
          <a:noFill/>
          <a:ln w="12700" cap="sq">
            <a:solidFill>
              <a:srgbClr val="B6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AT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84212" y="1340768"/>
            <a:ext cx="6984131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000" b="0" dirty="0" smtClean="0">
                <a:latin typeface="Arial" charset="0"/>
              </a:rPr>
              <a:t>Momenten-Magnituden-Skala:</a:t>
            </a:r>
          </a:p>
          <a:p>
            <a:pPr algn="l">
              <a:spcBef>
                <a:spcPct val="20000"/>
              </a:spcBef>
            </a:pPr>
            <a:endParaRPr lang="de-DE" sz="2000" b="0" dirty="0">
              <a:latin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427984" y="1628910"/>
            <a:ext cx="1224135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800" b="0" i="1" dirty="0" smtClean="0">
                <a:latin typeface="+mj-lt"/>
              </a:rPr>
              <a:t>M</a:t>
            </a:r>
            <a:r>
              <a:rPr lang="de-DE" sz="2800" b="0" i="1" baseline="-25000" dirty="0" smtClean="0">
                <a:latin typeface="+mj-lt"/>
              </a:rPr>
              <a:t>W</a:t>
            </a:r>
            <a:r>
              <a:rPr lang="de-DE" sz="2800" b="0" dirty="0" smtClean="0">
                <a:latin typeface="+mj-lt"/>
              </a:rPr>
              <a:t>  =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529091" y="1340866"/>
            <a:ext cx="2448273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de-DE" sz="2800" b="0" dirty="0" err="1" smtClean="0">
                <a:latin typeface="+mj-lt"/>
              </a:rPr>
              <a:t>lg</a:t>
            </a:r>
            <a:r>
              <a:rPr lang="de-DE" sz="2800" b="0" dirty="0" smtClean="0">
                <a:latin typeface="+mj-lt"/>
              </a:rPr>
              <a:t>(</a:t>
            </a:r>
            <a:r>
              <a:rPr lang="de-DE" sz="2800" b="0" i="1" dirty="0" smtClean="0">
                <a:latin typeface="+mj-lt"/>
              </a:rPr>
              <a:t>E</a:t>
            </a:r>
            <a:r>
              <a:rPr lang="de-DE" sz="2800" b="0" dirty="0" smtClean="0">
                <a:latin typeface="+mj-lt"/>
              </a:rPr>
              <a:t> [J]) – 4.8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326037" y="1916930"/>
            <a:ext cx="692429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800" b="0" dirty="0" smtClean="0">
                <a:latin typeface="+mj-lt"/>
              </a:rPr>
              <a:t>1.5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cxnSp>
        <p:nvCxnSpPr>
          <p:cNvPr id="4" name="Gerade Verbindung 3"/>
          <p:cNvCxnSpPr/>
          <p:nvPr/>
        </p:nvCxnSpPr>
        <p:spPr bwMode="auto">
          <a:xfrm>
            <a:off x="5580112" y="1860290"/>
            <a:ext cx="2304256" cy="0"/>
          </a:xfrm>
          <a:prstGeom prst="line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16" y="5373216"/>
            <a:ext cx="7713140" cy="716221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7452320" y="3672728"/>
            <a:ext cx="15824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Chile (1960)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13" name="Gerade Verbindung mit Pfeil 12"/>
          <p:cNvCxnSpPr/>
          <p:nvPr/>
        </p:nvCxnSpPr>
        <p:spPr bwMode="auto">
          <a:xfrm flipH="1">
            <a:off x="7139031" y="4094752"/>
            <a:ext cx="745337" cy="1644004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0250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609600"/>
            <a:ext cx="6921500" cy="635000"/>
          </a:xfrm>
        </p:spPr>
        <p:txBody>
          <a:bodyPr/>
          <a:lstStyle/>
          <a:p>
            <a:pPr algn="l" eaLnBrk="1" hangingPunct="1"/>
            <a:r>
              <a:rPr lang="de-DE" sz="2400" dirty="0" smtClean="0">
                <a:latin typeface="Arial" charset="0"/>
              </a:rPr>
              <a:t>Der Logarithmus in der Geologie</a:t>
            </a:r>
            <a:endParaRPr lang="de-DE" sz="2400" dirty="0" smtClean="0">
              <a:solidFill>
                <a:srgbClr val="F3F2D0"/>
              </a:solidFill>
              <a:latin typeface="Arial" charset="0"/>
            </a:endParaRP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685800" y="1219200"/>
            <a:ext cx="5257800" cy="0"/>
          </a:xfrm>
          <a:prstGeom prst="line">
            <a:avLst/>
          </a:prstGeom>
          <a:noFill/>
          <a:ln w="12700" cap="sq">
            <a:solidFill>
              <a:srgbClr val="B6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AT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84212" y="1340768"/>
            <a:ext cx="6984131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000" b="0" dirty="0" smtClean="0">
                <a:latin typeface="Arial" charset="0"/>
              </a:rPr>
              <a:t>Momenten-Magnituden-Skala:</a:t>
            </a:r>
          </a:p>
          <a:p>
            <a:pPr algn="l">
              <a:spcBef>
                <a:spcPct val="20000"/>
              </a:spcBef>
            </a:pPr>
            <a:endParaRPr lang="de-DE" sz="2000" b="0" dirty="0">
              <a:latin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427984" y="1628910"/>
            <a:ext cx="1224135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800" b="0" i="1" dirty="0" smtClean="0">
                <a:latin typeface="+mj-lt"/>
              </a:rPr>
              <a:t>M</a:t>
            </a:r>
            <a:r>
              <a:rPr lang="de-DE" sz="2800" b="0" i="1" baseline="-25000" dirty="0" smtClean="0">
                <a:latin typeface="+mj-lt"/>
              </a:rPr>
              <a:t>W</a:t>
            </a:r>
            <a:r>
              <a:rPr lang="de-DE" sz="2800" b="0" dirty="0" smtClean="0">
                <a:latin typeface="+mj-lt"/>
              </a:rPr>
              <a:t>  =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529091" y="1340866"/>
            <a:ext cx="2448273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de-DE" sz="2800" b="0" dirty="0" err="1" smtClean="0">
                <a:latin typeface="+mj-lt"/>
              </a:rPr>
              <a:t>lg</a:t>
            </a:r>
            <a:r>
              <a:rPr lang="de-DE" sz="2800" b="0" dirty="0" smtClean="0">
                <a:latin typeface="+mj-lt"/>
              </a:rPr>
              <a:t>(</a:t>
            </a:r>
            <a:r>
              <a:rPr lang="de-DE" sz="2800" b="0" i="1" dirty="0" smtClean="0">
                <a:latin typeface="+mj-lt"/>
              </a:rPr>
              <a:t>E</a:t>
            </a:r>
            <a:r>
              <a:rPr lang="de-DE" sz="2800" b="0" dirty="0" smtClean="0">
                <a:latin typeface="+mj-lt"/>
              </a:rPr>
              <a:t> [J]) – 4.8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326037" y="1916930"/>
            <a:ext cx="692429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800" b="0" dirty="0" smtClean="0">
                <a:latin typeface="+mj-lt"/>
              </a:rPr>
              <a:t>1.5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cxnSp>
        <p:nvCxnSpPr>
          <p:cNvPr id="4" name="Gerade Verbindung 3"/>
          <p:cNvCxnSpPr/>
          <p:nvPr/>
        </p:nvCxnSpPr>
        <p:spPr bwMode="auto">
          <a:xfrm>
            <a:off x="5580112" y="1860290"/>
            <a:ext cx="2304256" cy="0"/>
          </a:xfrm>
          <a:prstGeom prst="line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16" y="5373216"/>
            <a:ext cx="7713140" cy="716221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7452320" y="3672728"/>
            <a:ext cx="15824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Chile (1960)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13" name="Gerade Verbindung mit Pfeil 12"/>
          <p:cNvCxnSpPr/>
          <p:nvPr/>
        </p:nvCxnSpPr>
        <p:spPr bwMode="auto">
          <a:xfrm flipH="1">
            <a:off x="7139031" y="4094752"/>
            <a:ext cx="745337" cy="1644004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 flipH="1">
            <a:off x="6988029" y="3400526"/>
            <a:ext cx="464291" cy="2329841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hteck 14"/>
          <p:cNvSpPr/>
          <p:nvPr/>
        </p:nvSpPr>
        <p:spPr>
          <a:xfrm>
            <a:off x="6800069" y="3068960"/>
            <a:ext cx="17668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Alaska (1964)</a:t>
            </a:r>
            <a:endParaRPr lang="de-AT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4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609600"/>
            <a:ext cx="6921500" cy="635000"/>
          </a:xfrm>
        </p:spPr>
        <p:txBody>
          <a:bodyPr/>
          <a:lstStyle/>
          <a:p>
            <a:pPr algn="l" eaLnBrk="1" hangingPunct="1"/>
            <a:r>
              <a:rPr lang="de-DE" sz="2400" dirty="0" smtClean="0">
                <a:latin typeface="Arial" charset="0"/>
              </a:rPr>
              <a:t>Der Logarithmus in der Geologie</a:t>
            </a:r>
            <a:endParaRPr lang="de-DE" sz="2400" dirty="0" smtClean="0">
              <a:solidFill>
                <a:srgbClr val="F3F2D0"/>
              </a:solidFill>
              <a:latin typeface="Arial" charset="0"/>
            </a:endParaRP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685800" y="1219200"/>
            <a:ext cx="5257800" cy="0"/>
          </a:xfrm>
          <a:prstGeom prst="line">
            <a:avLst/>
          </a:prstGeom>
          <a:noFill/>
          <a:ln w="12700" cap="sq">
            <a:solidFill>
              <a:srgbClr val="B6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AT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84212" y="1340768"/>
            <a:ext cx="6984131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000" b="0" dirty="0" smtClean="0">
                <a:latin typeface="Arial" charset="0"/>
              </a:rPr>
              <a:t>Momenten-Magnituden-Skala:</a:t>
            </a:r>
          </a:p>
          <a:p>
            <a:pPr algn="l">
              <a:spcBef>
                <a:spcPct val="20000"/>
              </a:spcBef>
            </a:pPr>
            <a:endParaRPr lang="de-DE" sz="2000" b="0" dirty="0">
              <a:latin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427984" y="1628910"/>
            <a:ext cx="1224135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800" b="0" i="1" dirty="0" smtClean="0">
                <a:latin typeface="+mj-lt"/>
              </a:rPr>
              <a:t>M</a:t>
            </a:r>
            <a:r>
              <a:rPr lang="de-DE" sz="2800" b="0" i="1" baseline="-25000" dirty="0" smtClean="0">
                <a:latin typeface="+mj-lt"/>
              </a:rPr>
              <a:t>W</a:t>
            </a:r>
            <a:r>
              <a:rPr lang="de-DE" sz="2800" b="0" dirty="0" smtClean="0">
                <a:latin typeface="+mj-lt"/>
              </a:rPr>
              <a:t>  =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529091" y="1340866"/>
            <a:ext cx="2448273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de-DE" sz="2800" b="0" dirty="0" err="1" smtClean="0">
                <a:latin typeface="+mj-lt"/>
              </a:rPr>
              <a:t>lg</a:t>
            </a:r>
            <a:r>
              <a:rPr lang="de-DE" sz="2800" b="0" dirty="0" smtClean="0">
                <a:latin typeface="+mj-lt"/>
              </a:rPr>
              <a:t>(</a:t>
            </a:r>
            <a:r>
              <a:rPr lang="de-DE" sz="2800" b="0" i="1" dirty="0" smtClean="0">
                <a:latin typeface="+mj-lt"/>
              </a:rPr>
              <a:t>E</a:t>
            </a:r>
            <a:r>
              <a:rPr lang="de-DE" sz="2800" b="0" dirty="0" smtClean="0">
                <a:latin typeface="+mj-lt"/>
              </a:rPr>
              <a:t> [J]) – 4.8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326037" y="1916930"/>
            <a:ext cx="692429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800" b="0" dirty="0" smtClean="0">
                <a:latin typeface="+mj-lt"/>
              </a:rPr>
              <a:t>1.5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cxnSp>
        <p:nvCxnSpPr>
          <p:cNvPr id="4" name="Gerade Verbindung 3"/>
          <p:cNvCxnSpPr/>
          <p:nvPr/>
        </p:nvCxnSpPr>
        <p:spPr bwMode="auto">
          <a:xfrm>
            <a:off x="5580112" y="1860290"/>
            <a:ext cx="2304256" cy="0"/>
          </a:xfrm>
          <a:prstGeom prst="line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16" y="5373216"/>
            <a:ext cx="7713140" cy="716221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7452320" y="3672728"/>
            <a:ext cx="15824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Chile (1960)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13" name="Gerade Verbindung mit Pfeil 12"/>
          <p:cNvCxnSpPr/>
          <p:nvPr/>
        </p:nvCxnSpPr>
        <p:spPr bwMode="auto">
          <a:xfrm flipH="1">
            <a:off x="7139031" y="4094752"/>
            <a:ext cx="745337" cy="1644004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 flipH="1">
            <a:off x="6988029" y="3400526"/>
            <a:ext cx="464291" cy="2329841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hteck 14"/>
          <p:cNvSpPr/>
          <p:nvPr/>
        </p:nvSpPr>
        <p:spPr>
          <a:xfrm>
            <a:off x="6800069" y="3068960"/>
            <a:ext cx="17668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Alaska (1964)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32" name="Gerade Verbindung mit Pfeil 31"/>
          <p:cNvCxnSpPr/>
          <p:nvPr/>
        </p:nvCxnSpPr>
        <p:spPr bwMode="auto">
          <a:xfrm>
            <a:off x="6516216" y="2908975"/>
            <a:ext cx="406881" cy="2822351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Rechteck 37"/>
          <p:cNvSpPr/>
          <p:nvPr/>
        </p:nvSpPr>
        <p:spPr>
          <a:xfrm>
            <a:off x="5762261" y="2542685"/>
            <a:ext cx="1964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Sumatra (2004)</a:t>
            </a:r>
            <a:endParaRPr lang="de-AT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23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609600"/>
            <a:ext cx="6921500" cy="635000"/>
          </a:xfrm>
        </p:spPr>
        <p:txBody>
          <a:bodyPr/>
          <a:lstStyle/>
          <a:p>
            <a:pPr algn="l" eaLnBrk="1" hangingPunct="1"/>
            <a:r>
              <a:rPr lang="de-DE" sz="2400" dirty="0" smtClean="0">
                <a:latin typeface="Arial" charset="0"/>
              </a:rPr>
              <a:t>Der Logarithmus in der Geologie</a:t>
            </a:r>
            <a:endParaRPr lang="de-DE" sz="2400" dirty="0" smtClean="0">
              <a:solidFill>
                <a:srgbClr val="F3F2D0"/>
              </a:solidFill>
              <a:latin typeface="Arial" charset="0"/>
            </a:endParaRP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685800" y="1219200"/>
            <a:ext cx="5257800" cy="0"/>
          </a:xfrm>
          <a:prstGeom prst="line">
            <a:avLst/>
          </a:prstGeom>
          <a:noFill/>
          <a:ln w="12700" cap="sq">
            <a:solidFill>
              <a:srgbClr val="B6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AT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84212" y="1340768"/>
            <a:ext cx="6984131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000" b="0" dirty="0" smtClean="0">
                <a:latin typeface="Arial" charset="0"/>
              </a:rPr>
              <a:t>Momenten-Magnituden-Skala:</a:t>
            </a:r>
          </a:p>
          <a:p>
            <a:pPr algn="l">
              <a:spcBef>
                <a:spcPct val="20000"/>
              </a:spcBef>
            </a:pPr>
            <a:endParaRPr lang="de-DE" sz="2000" b="0" dirty="0">
              <a:latin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427984" y="1628910"/>
            <a:ext cx="1224135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800" b="0" i="1" dirty="0" smtClean="0">
                <a:latin typeface="+mj-lt"/>
              </a:rPr>
              <a:t>M</a:t>
            </a:r>
            <a:r>
              <a:rPr lang="de-DE" sz="2800" b="0" i="1" baseline="-25000" dirty="0" smtClean="0">
                <a:latin typeface="+mj-lt"/>
              </a:rPr>
              <a:t>W</a:t>
            </a:r>
            <a:r>
              <a:rPr lang="de-DE" sz="2800" b="0" dirty="0" smtClean="0">
                <a:latin typeface="+mj-lt"/>
              </a:rPr>
              <a:t>  =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529091" y="1340866"/>
            <a:ext cx="2448273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de-DE" sz="2800" b="0" dirty="0" err="1" smtClean="0">
                <a:latin typeface="+mj-lt"/>
              </a:rPr>
              <a:t>lg</a:t>
            </a:r>
            <a:r>
              <a:rPr lang="de-DE" sz="2800" b="0" dirty="0" smtClean="0">
                <a:latin typeface="+mj-lt"/>
              </a:rPr>
              <a:t>(</a:t>
            </a:r>
            <a:r>
              <a:rPr lang="de-DE" sz="2800" b="0" i="1" dirty="0" smtClean="0">
                <a:latin typeface="+mj-lt"/>
              </a:rPr>
              <a:t>E</a:t>
            </a:r>
            <a:r>
              <a:rPr lang="de-DE" sz="2800" b="0" dirty="0" smtClean="0">
                <a:latin typeface="+mj-lt"/>
              </a:rPr>
              <a:t> [J]) – 4.8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326037" y="1916930"/>
            <a:ext cx="692429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800" b="0" dirty="0" smtClean="0">
                <a:latin typeface="+mj-lt"/>
              </a:rPr>
              <a:t>1.5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cxnSp>
        <p:nvCxnSpPr>
          <p:cNvPr id="4" name="Gerade Verbindung 3"/>
          <p:cNvCxnSpPr/>
          <p:nvPr/>
        </p:nvCxnSpPr>
        <p:spPr bwMode="auto">
          <a:xfrm>
            <a:off x="5580112" y="1860290"/>
            <a:ext cx="2304256" cy="0"/>
          </a:xfrm>
          <a:prstGeom prst="line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16" y="5373216"/>
            <a:ext cx="7713140" cy="716221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7452320" y="3672728"/>
            <a:ext cx="15824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Chile (1960)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13" name="Gerade Verbindung mit Pfeil 12"/>
          <p:cNvCxnSpPr/>
          <p:nvPr/>
        </p:nvCxnSpPr>
        <p:spPr bwMode="auto">
          <a:xfrm flipH="1">
            <a:off x="7139031" y="4094752"/>
            <a:ext cx="745337" cy="1644004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 flipH="1">
            <a:off x="6988029" y="3400526"/>
            <a:ext cx="464291" cy="2329841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hteck 14"/>
          <p:cNvSpPr/>
          <p:nvPr/>
        </p:nvSpPr>
        <p:spPr>
          <a:xfrm>
            <a:off x="6800069" y="3068960"/>
            <a:ext cx="17668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Alaska (1964)</a:t>
            </a:r>
            <a:endParaRPr lang="de-AT" sz="2000" dirty="0">
              <a:solidFill>
                <a:srgbClr val="C00000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4542763" y="3035404"/>
            <a:ext cx="18616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err="1" smtClean="0">
                <a:solidFill>
                  <a:srgbClr val="C00000"/>
                </a:solidFill>
                <a:latin typeface="Arial" charset="0"/>
              </a:rPr>
              <a:t>Honshū</a:t>
            </a:r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 (2011)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17" name="Gerade Verbindung mit Pfeil 16"/>
          <p:cNvCxnSpPr/>
          <p:nvPr/>
        </p:nvCxnSpPr>
        <p:spPr bwMode="auto">
          <a:xfrm>
            <a:off x="5704514" y="3415006"/>
            <a:ext cx="1115736" cy="2306972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mit Pfeil 31"/>
          <p:cNvCxnSpPr/>
          <p:nvPr/>
        </p:nvCxnSpPr>
        <p:spPr bwMode="auto">
          <a:xfrm>
            <a:off x="6516216" y="2908975"/>
            <a:ext cx="406881" cy="2822351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Rechteck 37"/>
          <p:cNvSpPr/>
          <p:nvPr/>
        </p:nvSpPr>
        <p:spPr>
          <a:xfrm>
            <a:off x="5762261" y="2542685"/>
            <a:ext cx="1964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Sumatra (2004)</a:t>
            </a:r>
            <a:endParaRPr lang="de-AT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15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609600"/>
            <a:ext cx="6921500" cy="635000"/>
          </a:xfrm>
        </p:spPr>
        <p:txBody>
          <a:bodyPr/>
          <a:lstStyle/>
          <a:p>
            <a:pPr algn="l" eaLnBrk="1" hangingPunct="1"/>
            <a:r>
              <a:rPr lang="de-DE" sz="2400" dirty="0" smtClean="0">
                <a:latin typeface="Arial" charset="0"/>
              </a:rPr>
              <a:t>Der Logarithmus in der Geologie</a:t>
            </a:r>
            <a:endParaRPr lang="de-DE" sz="2400" dirty="0" smtClean="0">
              <a:solidFill>
                <a:srgbClr val="F3F2D0"/>
              </a:solidFill>
              <a:latin typeface="Arial" charset="0"/>
            </a:endParaRP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685800" y="1219200"/>
            <a:ext cx="5257800" cy="0"/>
          </a:xfrm>
          <a:prstGeom prst="line">
            <a:avLst/>
          </a:prstGeom>
          <a:noFill/>
          <a:ln w="12700" cap="sq">
            <a:solidFill>
              <a:srgbClr val="B6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AT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84212" y="1340768"/>
            <a:ext cx="6984131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000" b="0" dirty="0" smtClean="0">
                <a:latin typeface="Arial" charset="0"/>
              </a:rPr>
              <a:t>Freigesetzte seismische Energie:</a:t>
            </a:r>
          </a:p>
          <a:p>
            <a:pPr algn="l">
              <a:spcBef>
                <a:spcPct val="20000"/>
              </a:spcBef>
            </a:pPr>
            <a:endParaRPr lang="de-DE" sz="2000" b="0" dirty="0">
              <a:latin typeface="Arial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05" y="3657111"/>
            <a:ext cx="7644800" cy="688032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6361960" y="2315881"/>
            <a:ext cx="15824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Chile (1960)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7166809" y="2787999"/>
            <a:ext cx="205279" cy="1214321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8526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609600"/>
            <a:ext cx="6921500" cy="635000"/>
          </a:xfrm>
        </p:spPr>
        <p:txBody>
          <a:bodyPr/>
          <a:lstStyle/>
          <a:p>
            <a:pPr algn="l" eaLnBrk="1" hangingPunct="1"/>
            <a:r>
              <a:rPr lang="de-DE" sz="2400" dirty="0" smtClean="0">
                <a:latin typeface="Arial" charset="0"/>
              </a:rPr>
              <a:t>Der Logarithmus in der Geologie</a:t>
            </a:r>
            <a:endParaRPr lang="de-DE" sz="2400" dirty="0" smtClean="0">
              <a:solidFill>
                <a:srgbClr val="F3F2D0"/>
              </a:solidFill>
              <a:latin typeface="Arial" charset="0"/>
            </a:endParaRP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685800" y="1219200"/>
            <a:ext cx="5257800" cy="0"/>
          </a:xfrm>
          <a:prstGeom prst="line">
            <a:avLst/>
          </a:prstGeom>
          <a:noFill/>
          <a:ln w="12700" cap="sq">
            <a:solidFill>
              <a:srgbClr val="B6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AT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84212" y="1340768"/>
            <a:ext cx="6984131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000" b="0" dirty="0" smtClean="0">
                <a:latin typeface="Arial" charset="0"/>
              </a:rPr>
              <a:t>Momenten-Magnituden-Skala:</a:t>
            </a:r>
          </a:p>
          <a:p>
            <a:pPr algn="l">
              <a:spcBef>
                <a:spcPct val="20000"/>
              </a:spcBef>
            </a:pPr>
            <a:endParaRPr lang="de-DE" sz="2000" b="0" dirty="0">
              <a:latin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427984" y="1628910"/>
            <a:ext cx="1224135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800" b="0" i="1" dirty="0" smtClean="0">
                <a:latin typeface="+mj-lt"/>
              </a:rPr>
              <a:t>M</a:t>
            </a:r>
            <a:r>
              <a:rPr lang="de-DE" sz="2800" b="0" i="1" baseline="-25000" dirty="0" smtClean="0">
                <a:latin typeface="+mj-lt"/>
              </a:rPr>
              <a:t>W</a:t>
            </a:r>
            <a:r>
              <a:rPr lang="de-DE" sz="2800" b="0" dirty="0" smtClean="0">
                <a:latin typeface="+mj-lt"/>
              </a:rPr>
              <a:t>  =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529091" y="1340866"/>
            <a:ext cx="2448273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de-DE" sz="2800" b="0" dirty="0" err="1" smtClean="0">
                <a:latin typeface="+mj-lt"/>
              </a:rPr>
              <a:t>lg</a:t>
            </a:r>
            <a:r>
              <a:rPr lang="de-DE" sz="2800" b="0" dirty="0" smtClean="0">
                <a:latin typeface="+mj-lt"/>
              </a:rPr>
              <a:t>(</a:t>
            </a:r>
            <a:r>
              <a:rPr lang="de-DE" sz="2800" b="0" i="1" dirty="0" smtClean="0">
                <a:latin typeface="+mj-lt"/>
              </a:rPr>
              <a:t>E</a:t>
            </a:r>
            <a:r>
              <a:rPr lang="de-DE" sz="2800" b="0" dirty="0" smtClean="0">
                <a:latin typeface="+mj-lt"/>
              </a:rPr>
              <a:t> [J]) – 4.8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326037" y="1916930"/>
            <a:ext cx="692429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800" b="0" dirty="0" smtClean="0">
                <a:latin typeface="+mj-lt"/>
              </a:rPr>
              <a:t>1.5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cxnSp>
        <p:nvCxnSpPr>
          <p:cNvPr id="4" name="Gerade Verbindung 3"/>
          <p:cNvCxnSpPr/>
          <p:nvPr/>
        </p:nvCxnSpPr>
        <p:spPr bwMode="auto">
          <a:xfrm>
            <a:off x="5580112" y="1860290"/>
            <a:ext cx="2304256" cy="0"/>
          </a:xfrm>
          <a:prstGeom prst="line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16" y="5373216"/>
            <a:ext cx="7713140" cy="716221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7452320" y="3672728"/>
            <a:ext cx="15824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Chile (1960)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13" name="Gerade Verbindung mit Pfeil 12"/>
          <p:cNvCxnSpPr/>
          <p:nvPr/>
        </p:nvCxnSpPr>
        <p:spPr bwMode="auto">
          <a:xfrm flipH="1">
            <a:off x="7139031" y="4094752"/>
            <a:ext cx="745337" cy="1644004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 flipH="1">
            <a:off x="6988029" y="3400526"/>
            <a:ext cx="464291" cy="2329841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hteck 14"/>
          <p:cNvSpPr/>
          <p:nvPr/>
        </p:nvSpPr>
        <p:spPr>
          <a:xfrm>
            <a:off x="6800069" y="3068960"/>
            <a:ext cx="17668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Alaska (1964)</a:t>
            </a:r>
            <a:endParaRPr lang="de-AT" sz="2000" dirty="0">
              <a:solidFill>
                <a:srgbClr val="C00000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4542763" y="3035404"/>
            <a:ext cx="18616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err="1" smtClean="0">
                <a:solidFill>
                  <a:srgbClr val="C00000"/>
                </a:solidFill>
                <a:latin typeface="Arial" charset="0"/>
              </a:rPr>
              <a:t>Honshū</a:t>
            </a:r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 (2011)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17" name="Gerade Verbindung mit Pfeil 16"/>
          <p:cNvCxnSpPr/>
          <p:nvPr/>
        </p:nvCxnSpPr>
        <p:spPr bwMode="auto">
          <a:xfrm>
            <a:off x="5704514" y="3415006"/>
            <a:ext cx="1115736" cy="2306972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hteck 17"/>
          <p:cNvSpPr/>
          <p:nvPr/>
        </p:nvSpPr>
        <p:spPr>
          <a:xfrm>
            <a:off x="4342285" y="3802953"/>
            <a:ext cx="16674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China (1931)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19" name="Gerade Verbindung mit Pfeil 18"/>
          <p:cNvCxnSpPr/>
          <p:nvPr/>
        </p:nvCxnSpPr>
        <p:spPr bwMode="auto">
          <a:xfrm>
            <a:off x="5268286" y="4228738"/>
            <a:ext cx="973123" cy="1484851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mit Pfeil 31"/>
          <p:cNvCxnSpPr/>
          <p:nvPr/>
        </p:nvCxnSpPr>
        <p:spPr bwMode="auto">
          <a:xfrm>
            <a:off x="6516216" y="2908975"/>
            <a:ext cx="406881" cy="2822351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Rechteck 37"/>
          <p:cNvSpPr/>
          <p:nvPr/>
        </p:nvSpPr>
        <p:spPr>
          <a:xfrm>
            <a:off x="5762261" y="2542685"/>
            <a:ext cx="1964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Sumatra (2004)</a:t>
            </a:r>
            <a:endParaRPr lang="de-AT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77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609600"/>
            <a:ext cx="6921500" cy="635000"/>
          </a:xfrm>
        </p:spPr>
        <p:txBody>
          <a:bodyPr/>
          <a:lstStyle/>
          <a:p>
            <a:pPr algn="l" eaLnBrk="1" hangingPunct="1"/>
            <a:r>
              <a:rPr lang="de-DE" sz="2400" dirty="0" smtClean="0">
                <a:latin typeface="Arial" charset="0"/>
              </a:rPr>
              <a:t>Der Logarithmus in der Geologie</a:t>
            </a:r>
            <a:endParaRPr lang="de-DE" sz="2400" dirty="0" smtClean="0">
              <a:solidFill>
                <a:srgbClr val="F3F2D0"/>
              </a:solidFill>
              <a:latin typeface="Arial" charset="0"/>
            </a:endParaRP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685800" y="1219200"/>
            <a:ext cx="5257800" cy="0"/>
          </a:xfrm>
          <a:prstGeom prst="line">
            <a:avLst/>
          </a:prstGeom>
          <a:noFill/>
          <a:ln w="12700" cap="sq">
            <a:solidFill>
              <a:srgbClr val="B6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AT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84212" y="1340768"/>
            <a:ext cx="6984131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000" b="0" dirty="0" smtClean="0">
                <a:latin typeface="Arial" charset="0"/>
              </a:rPr>
              <a:t>Momenten-Magnituden-Skala:</a:t>
            </a:r>
          </a:p>
          <a:p>
            <a:pPr algn="l">
              <a:spcBef>
                <a:spcPct val="20000"/>
              </a:spcBef>
            </a:pPr>
            <a:endParaRPr lang="de-DE" sz="2000" b="0" dirty="0">
              <a:latin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427984" y="1628910"/>
            <a:ext cx="1224135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800" b="0" i="1" dirty="0" smtClean="0">
                <a:latin typeface="+mj-lt"/>
              </a:rPr>
              <a:t>M</a:t>
            </a:r>
            <a:r>
              <a:rPr lang="de-DE" sz="2800" b="0" i="1" baseline="-25000" dirty="0" smtClean="0">
                <a:latin typeface="+mj-lt"/>
              </a:rPr>
              <a:t>W</a:t>
            </a:r>
            <a:r>
              <a:rPr lang="de-DE" sz="2800" b="0" dirty="0" smtClean="0">
                <a:latin typeface="+mj-lt"/>
              </a:rPr>
              <a:t>  =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529091" y="1340866"/>
            <a:ext cx="2448273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de-DE" sz="2800" b="0" dirty="0" err="1" smtClean="0">
                <a:latin typeface="+mj-lt"/>
              </a:rPr>
              <a:t>lg</a:t>
            </a:r>
            <a:r>
              <a:rPr lang="de-DE" sz="2800" b="0" dirty="0" smtClean="0">
                <a:latin typeface="+mj-lt"/>
              </a:rPr>
              <a:t>(</a:t>
            </a:r>
            <a:r>
              <a:rPr lang="de-DE" sz="2800" b="0" i="1" dirty="0" smtClean="0">
                <a:latin typeface="+mj-lt"/>
              </a:rPr>
              <a:t>E</a:t>
            </a:r>
            <a:r>
              <a:rPr lang="de-DE" sz="2800" b="0" dirty="0" smtClean="0">
                <a:latin typeface="+mj-lt"/>
              </a:rPr>
              <a:t> [J]) – 4.8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326037" y="1916930"/>
            <a:ext cx="692429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800" b="0" dirty="0" smtClean="0">
                <a:latin typeface="+mj-lt"/>
              </a:rPr>
              <a:t>1.5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cxnSp>
        <p:nvCxnSpPr>
          <p:cNvPr id="4" name="Gerade Verbindung 3"/>
          <p:cNvCxnSpPr/>
          <p:nvPr/>
        </p:nvCxnSpPr>
        <p:spPr bwMode="auto">
          <a:xfrm>
            <a:off x="5580112" y="1860290"/>
            <a:ext cx="2304256" cy="0"/>
          </a:xfrm>
          <a:prstGeom prst="line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16" y="5373216"/>
            <a:ext cx="7713140" cy="716221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7452320" y="3672728"/>
            <a:ext cx="15824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Chile (1960)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13" name="Gerade Verbindung mit Pfeil 12"/>
          <p:cNvCxnSpPr/>
          <p:nvPr/>
        </p:nvCxnSpPr>
        <p:spPr bwMode="auto">
          <a:xfrm flipH="1">
            <a:off x="7139031" y="4094752"/>
            <a:ext cx="745337" cy="1644004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 flipH="1">
            <a:off x="6988029" y="3400526"/>
            <a:ext cx="464291" cy="2329841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hteck 14"/>
          <p:cNvSpPr/>
          <p:nvPr/>
        </p:nvSpPr>
        <p:spPr>
          <a:xfrm>
            <a:off x="6800069" y="3068960"/>
            <a:ext cx="17668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Alaska (1964)</a:t>
            </a:r>
            <a:endParaRPr lang="de-AT" sz="2000" dirty="0">
              <a:solidFill>
                <a:srgbClr val="C00000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4542763" y="3035404"/>
            <a:ext cx="18616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err="1" smtClean="0">
                <a:solidFill>
                  <a:srgbClr val="C00000"/>
                </a:solidFill>
                <a:latin typeface="Arial" charset="0"/>
              </a:rPr>
              <a:t>Honshū</a:t>
            </a:r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 (2011)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17" name="Gerade Verbindung mit Pfeil 16"/>
          <p:cNvCxnSpPr/>
          <p:nvPr/>
        </p:nvCxnSpPr>
        <p:spPr bwMode="auto">
          <a:xfrm>
            <a:off x="5704514" y="3415006"/>
            <a:ext cx="1115736" cy="2306972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hteck 17"/>
          <p:cNvSpPr/>
          <p:nvPr/>
        </p:nvSpPr>
        <p:spPr>
          <a:xfrm>
            <a:off x="4342285" y="3802953"/>
            <a:ext cx="16674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China (1931)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19" name="Gerade Verbindung mit Pfeil 18"/>
          <p:cNvCxnSpPr/>
          <p:nvPr/>
        </p:nvCxnSpPr>
        <p:spPr bwMode="auto">
          <a:xfrm>
            <a:off x="5268286" y="4228738"/>
            <a:ext cx="973123" cy="1484851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Rechteck 19"/>
          <p:cNvSpPr/>
          <p:nvPr/>
        </p:nvSpPr>
        <p:spPr>
          <a:xfrm>
            <a:off x="2056355" y="2348880"/>
            <a:ext cx="21226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Kaukasus (1991)</a:t>
            </a:r>
          </a:p>
        </p:txBody>
      </p:sp>
      <p:cxnSp>
        <p:nvCxnSpPr>
          <p:cNvPr id="21" name="Gerade Verbindung mit Pfeil 20"/>
          <p:cNvCxnSpPr/>
          <p:nvPr/>
        </p:nvCxnSpPr>
        <p:spPr bwMode="auto">
          <a:xfrm>
            <a:off x="3314700" y="2748990"/>
            <a:ext cx="2385548" cy="2964599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mit Pfeil 31"/>
          <p:cNvCxnSpPr/>
          <p:nvPr/>
        </p:nvCxnSpPr>
        <p:spPr bwMode="auto">
          <a:xfrm>
            <a:off x="6516216" y="2908975"/>
            <a:ext cx="406881" cy="2822351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Rechteck 37"/>
          <p:cNvSpPr/>
          <p:nvPr/>
        </p:nvSpPr>
        <p:spPr>
          <a:xfrm>
            <a:off x="5762261" y="2542685"/>
            <a:ext cx="1964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Sumatra (2004)</a:t>
            </a:r>
            <a:endParaRPr lang="de-AT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87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609600"/>
            <a:ext cx="6921500" cy="635000"/>
          </a:xfrm>
        </p:spPr>
        <p:txBody>
          <a:bodyPr/>
          <a:lstStyle/>
          <a:p>
            <a:pPr algn="l" eaLnBrk="1" hangingPunct="1"/>
            <a:r>
              <a:rPr lang="de-DE" sz="2400" dirty="0" smtClean="0">
                <a:latin typeface="Arial" charset="0"/>
              </a:rPr>
              <a:t>Der Logarithmus in der Geologie</a:t>
            </a:r>
            <a:endParaRPr lang="de-DE" sz="2400" dirty="0" smtClean="0">
              <a:solidFill>
                <a:srgbClr val="F3F2D0"/>
              </a:solidFill>
              <a:latin typeface="Arial" charset="0"/>
            </a:endParaRP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685800" y="1219200"/>
            <a:ext cx="5257800" cy="0"/>
          </a:xfrm>
          <a:prstGeom prst="line">
            <a:avLst/>
          </a:prstGeom>
          <a:noFill/>
          <a:ln w="12700" cap="sq">
            <a:solidFill>
              <a:srgbClr val="B6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AT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84212" y="1340768"/>
            <a:ext cx="6984131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000" b="0" dirty="0" smtClean="0">
                <a:latin typeface="Arial" charset="0"/>
              </a:rPr>
              <a:t>Momenten-Magnituden-Skala:</a:t>
            </a:r>
          </a:p>
          <a:p>
            <a:pPr algn="l">
              <a:spcBef>
                <a:spcPct val="20000"/>
              </a:spcBef>
            </a:pPr>
            <a:endParaRPr lang="de-DE" sz="2000" b="0" dirty="0">
              <a:latin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427984" y="1628910"/>
            <a:ext cx="1224135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800" b="0" i="1" dirty="0" smtClean="0">
                <a:latin typeface="+mj-lt"/>
              </a:rPr>
              <a:t>M</a:t>
            </a:r>
            <a:r>
              <a:rPr lang="de-DE" sz="2800" b="0" i="1" baseline="-25000" dirty="0" smtClean="0">
                <a:latin typeface="+mj-lt"/>
              </a:rPr>
              <a:t>W</a:t>
            </a:r>
            <a:r>
              <a:rPr lang="de-DE" sz="2800" b="0" dirty="0" smtClean="0">
                <a:latin typeface="+mj-lt"/>
              </a:rPr>
              <a:t>  =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529091" y="1340866"/>
            <a:ext cx="2448273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de-DE" sz="2800" b="0" dirty="0" err="1" smtClean="0">
                <a:latin typeface="+mj-lt"/>
              </a:rPr>
              <a:t>lg</a:t>
            </a:r>
            <a:r>
              <a:rPr lang="de-DE" sz="2800" b="0" dirty="0" smtClean="0">
                <a:latin typeface="+mj-lt"/>
              </a:rPr>
              <a:t>(</a:t>
            </a:r>
            <a:r>
              <a:rPr lang="de-DE" sz="2800" b="0" i="1" dirty="0" smtClean="0">
                <a:latin typeface="+mj-lt"/>
              </a:rPr>
              <a:t>E</a:t>
            </a:r>
            <a:r>
              <a:rPr lang="de-DE" sz="2800" b="0" dirty="0" smtClean="0">
                <a:latin typeface="+mj-lt"/>
              </a:rPr>
              <a:t> [J]) – 4.8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326037" y="1916930"/>
            <a:ext cx="692429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800" b="0" dirty="0" smtClean="0">
                <a:latin typeface="+mj-lt"/>
              </a:rPr>
              <a:t>1.5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cxnSp>
        <p:nvCxnSpPr>
          <p:cNvPr id="4" name="Gerade Verbindung 3"/>
          <p:cNvCxnSpPr/>
          <p:nvPr/>
        </p:nvCxnSpPr>
        <p:spPr bwMode="auto">
          <a:xfrm>
            <a:off x="5580112" y="1860290"/>
            <a:ext cx="2304256" cy="0"/>
          </a:xfrm>
          <a:prstGeom prst="line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16" y="5373216"/>
            <a:ext cx="7713140" cy="716221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7452320" y="3672728"/>
            <a:ext cx="15824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Chile (1960)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13" name="Gerade Verbindung mit Pfeil 12"/>
          <p:cNvCxnSpPr/>
          <p:nvPr/>
        </p:nvCxnSpPr>
        <p:spPr bwMode="auto">
          <a:xfrm flipH="1">
            <a:off x="7139031" y="4094752"/>
            <a:ext cx="745337" cy="1644004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 flipH="1">
            <a:off x="6988029" y="3400526"/>
            <a:ext cx="464291" cy="2329841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hteck 14"/>
          <p:cNvSpPr/>
          <p:nvPr/>
        </p:nvSpPr>
        <p:spPr>
          <a:xfrm>
            <a:off x="6800069" y="3068960"/>
            <a:ext cx="17668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Alaska (1964)</a:t>
            </a:r>
            <a:endParaRPr lang="de-AT" sz="2000" dirty="0">
              <a:solidFill>
                <a:srgbClr val="C00000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4542763" y="3035404"/>
            <a:ext cx="18616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err="1" smtClean="0">
                <a:solidFill>
                  <a:srgbClr val="C00000"/>
                </a:solidFill>
                <a:latin typeface="Arial" charset="0"/>
              </a:rPr>
              <a:t>Honshū</a:t>
            </a:r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 (2011)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17" name="Gerade Verbindung mit Pfeil 16"/>
          <p:cNvCxnSpPr/>
          <p:nvPr/>
        </p:nvCxnSpPr>
        <p:spPr bwMode="auto">
          <a:xfrm>
            <a:off x="5704514" y="3415006"/>
            <a:ext cx="1115736" cy="2306972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hteck 17"/>
          <p:cNvSpPr/>
          <p:nvPr/>
        </p:nvSpPr>
        <p:spPr>
          <a:xfrm>
            <a:off x="4342285" y="3802953"/>
            <a:ext cx="16674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China (1931)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19" name="Gerade Verbindung mit Pfeil 18"/>
          <p:cNvCxnSpPr/>
          <p:nvPr/>
        </p:nvCxnSpPr>
        <p:spPr bwMode="auto">
          <a:xfrm>
            <a:off x="5268286" y="4228738"/>
            <a:ext cx="973123" cy="1484851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Rechteck 19"/>
          <p:cNvSpPr/>
          <p:nvPr/>
        </p:nvSpPr>
        <p:spPr>
          <a:xfrm>
            <a:off x="2056355" y="2348880"/>
            <a:ext cx="21226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Kaukasus (1991)</a:t>
            </a:r>
          </a:p>
        </p:txBody>
      </p:sp>
      <p:cxnSp>
        <p:nvCxnSpPr>
          <p:cNvPr id="21" name="Gerade Verbindung mit Pfeil 20"/>
          <p:cNvCxnSpPr/>
          <p:nvPr/>
        </p:nvCxnSpPr>
        <p:spPr bwMode="auto">
          <a:xfrm>
            <a:off x="3314700" y="2748990"/>
            <a:ext cx="2385548" cy="2964599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Rechteck 21"/>
          <p:cNvSpPr/>
          <p:nvPr/>
        </p:nvSpPr>
        <p:spPr>
          <a:xfrm>
            <a:off x="1385095" y="2780928"/>
            <a:ext cx="17812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Skopje (1963)</a:t>
            </a:r>
          </a:p>
        </p:txBody>
      </p:sp>
      <p:cxnSp>
        <p:nvCxnSpPr>
          <p:cNvPr id="27" name="Gerade Verbindung mit Pfeil 26"/>
          <p:cNvCxnSpPr/>
          <p:nvPr/>
        </p:nvCxnSpPr>
        <p:spPr bwMode="auto">
          <a:xfrm>
            <a:off x="2949867" y="3235459"/>
            <a:ext cx="2126189" cy="2478130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mit Pfeil 31"/>
          <p:cNvCxnSpPr/>
          <p:nvPr/>
        </p:nvCxnSpPr>
        <p:spPr bwMode="auto">
          <a:xfrm>
            <a:off x="6516216" y="2908975"/>
            <a:ext cx="406881" cy="2822351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Rechteck 37"/>
          <p:cNvSpPr/>
          <p:nvPr/>
        </p:nvSpPr>
        <p:spPr>
          <a:xfrm>
            <a:off x="5762261" y="2542685"/>
            <a:ext cx="1964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Sumatra (2004)</a:t>
            </a:r>
            <a:endParaRPr lang="de-AT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19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609600"/>
            <a:ext cx="6921500" cy="635000"/>
          </a:xfrm>
        </p:spPr>
        <p:txBody>
          <a:bodyPr/>
          <a:lstStyle/>
          <a:p>
            <a:pPr algn="l" eaLnBrk="1" hangingPunct="1"/>
            <a:r>
              <a:rPr lang="de-DE" sz="2400" dirty="0" smtClean="0">
                <a:latin typeface="Arial" charset="0"/>
              </a:rPr>
              <a:t>Der Logarithmus in der Geologie</a:t>
            </a:r>
            <a:endParaRPr lang="de-DE" sz="2400" dirty="0" smtClean="0">
              <a:solidFill>
                <a:srgbClr val="F3F2D0"/>
              </a:solidFill>
              <a:latin typeface="Arial" charset="0"/>
            </a:endParaRP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685800" y="1219200"/>
            <a:ext cx="5257800" cy="0"/>
          </a:xfrm>
          <a:prstGeom prst="line">
            <a:avLst/>
          </a:prstGeom>
          <a:noFill/>
          <a:ln w="12700" cap="sq">
            <a:solidFill>
              <a:srgbClr val="B6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AT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84212" y="1340768"/>
            <a:ext cx="6984131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000" b="0" dirty="0" smtClean="0">
                <a:latin typeface="Arial" charset="0"/>
              </a:rPr>
              <a:t>Momenten-Magnituden-Skala:</a:t>
            </a:r>
          </a:p>
          <a:p>
            <a:pPr algn="l">
              <a:spcBef>
                <a:spcPct val="20000"/>
              </a:spcBef>
            </a:pPr>
            <a:endParaRPr lang="de-DE" sz="2000" b="0" dirty="0">
              <a:latin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427984" y="1628910"/>
            <a:ext cx="1224135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800" b="0" i="1" dirty="0" smtClean="0">
                <a:latin typeface="+mj-lt"/>
              </a:rPr>
              <a:t>M</a:t>
            </a:r>
            <a:r>
              <a:rPr lang="de-DE" sz="2800" b="0" i="1" baseline="-25000" dirty="0" smtClean="0">
                <a:latin typeface="+mj-lt"/>
              </a:rPr>
              <a:t>W</a:t>
            </a:r>
            <a:r>
              <a:rPr lang="de-DE" sz="2800" b="0" dirty="0" smtClean="0">
                <a:latin typeface="+mj-lt"/>
              </a:rPr>
              <a:t>  =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529091" y="1340866"/>
            <a:ext cx="2448273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de-DE" sz="2800" b="0" dirty="0" err="1" smtClean="0">
                <a:latin typeface="+mj-lt"/>
              </a:rPr>
              <a:t>lg</a:t>
            </a:r>
            <a:r>
              <a:rPr lang="de-DE" sz="2800" b="0" dirty="0" smtClean="0">
                <a:latin typeface="+mj-lt"/>
              </a:rPr>
              <a:t>(</a:t>
            </a:r>
            <a:r>
              <a:rPr lang="de-DE" sz="2800" b="0" i="1" dirty="0" smtClean="0">
                <a:latin typeface="+mj-lt"/>
              </a:rPr>
              <a:t>E</a:t>
            </a:r>
            <a:r>
              <a:rPr lang="de-DE" sz="2800" b="0" dirty="0" smtClean="0">
                <a:latin typeface="+mj-lt"/>
              </a:rPr>
              <a:t> [J]) – 4.8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326037" y="1916930"/>
            <a:ext cx="692429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800" b="0" dirty="0" smtClean="0">
                <a:latin typeface="+mj-lt"/>
              </a:rPr>
              <a:t>1.5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cxnSp>
        <p:nvCxnSpPr>
          <p:cNvPr id="4" name="Gerade Verbindung 3"/>
          <p:cNvCxnSpPr/>
          <p:nvPr/>
        </p:nvCxnSpPr>
        <p:spPr bwMode="auto">
          <a:xfrm>
            <a:off x="5580112" y="1860290"/>
            <a:ext cx="2304256" cy="0"/>
          </a:xfrm>
          <a:prstGeom prst="line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16" y="5373216"/>
            <a:ext cx="7713140" cy="716221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7452320" y="3672728"/>
            <a:ext cx="15824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Chile (1960)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13" name="Gerade Verbindung mit Pfeil 12"/>
          <p:cNvCxnSpPr/>
          <p:nvPr/>
        </p:nvCxnSpPr>
        <p:spPr bwMode="auto">
          <a:xfrm flipH="1">
            <a:off x="7139031" y="4094752"/>
            <a:ext cx="745337" cy="1644004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 flipH="1">
            <a:off x="6988029" y="3400526"/>
            <a:ext cx="464291" cy="2329841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hteck 14"/>
          <p:cNvSpPr/>
          <p:nvPr/>
        </p:nvSpPr>
        <p:spPr>
          <a:xfrm>
            <a:off x="6800069" y="3068960"/>
            <a:ext cx="17668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Alaska (1964)</a:t>
            </a:r>
            <a:endParaRPr lang="de-AT" sz="2000" dirty="0">
              <a:solidFill>
                <a:srgbClr val="C00000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4542763" y="3035404"/>
            <a:ext cx="18616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err="1" smtClean="0">
                <a:solidFill>
                  <a:srgbClr val="C00000"/>
                </a:solidFill>
                <a:latin typeface="Arial" charset="0"/>
              </a:rPr>
              <a:t>Honshū</a:t>
            </a:r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 (2011)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17" name="Gerade Verbindung mit Pfeil 16"/>
          <p:cNvCxnSpPr/>
          <p:nvPr/>
        </p:nvCxnSpPr>
        <p:spPr bwMode="auto">
          <a:xfrm>
            <a:off x="5704514" y="3415006"/>
            <a:ext cx="1115736" cy="2306972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hteck 17"/>
          <p:cNvSpPr/>
          <p:nvPr/>
        </p:nvSpPr>
        <p:spPr>
          <a:xfrm>
            <a:off x="4342285" y="3802953"/>
            <a:ext cx="16674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China (1931)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19" name="Gerade Verbindung mit Pfeil 18"/>
          <p:cNvCxnSpPr/>
          <p:nvPr/>
        </p:nvCxnSpPr>
        <p:spPr bwMode="auto">
          <a:xfrm>
            <a:off x="5268286" y="4228738"/>
            <a:ext cx="973123" cy="1484851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Rechteck 19"/>
          <p:cNvSpPr/>
          <p:nvPr/>
        </p:nvSpPr>
        <p:spPr>
          <a:xfrm>
            <a:off x="2056355" y="2348880"/>
            <a:ext cx="21226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Kaukasus (1991)</a:t>
            </a:r>
          </a:p>
        </p:txBody>
      </p:sp>
      <p:cxnSp>
        <p:nvCxnSpPr>
          <p:cNvPr id="21" name="Gerade Verbindung mit Pfeil 20"/>
          <p:cNvCxnSpPr/>
          <p:nvPr/>
        </p:nvCxnSpPr>
        <p:spPr bwMode="auto">
          <a:xfrm>
            <a:off x="3314700" y="2748990"/>
            <a:ext cx="2385548" cy="2964599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Rechteck 21"/>
          <p:cNvSpPr/>
          <p:nvPr/>
        </p:nvSpPr>
        <p:spPr>
          <a:xfrm>
            <a:off x="1385095" y="2780928"/>
            <a:ext cx="17812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Skopje (1963)</a:t>
            </a:r>
          </a:p>
        </p:txBody>
      </p:sp>
      <p:sp>
        <p:nvSpPr>
          <p:cNvPr id="23" name="Rechteck 22"/>
          <p:cNvSpPr/>
          <p:nvPr/>
        </p:nvSpPr>
        <p:spPr>
          <a:xfrm>
            <a:off x="452127" y="3392130"/>
            <a:ext cx="24224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de-DE" sz="2000" b="0" dirty="0" err="1" smtClean="0">
                <a:solidFill>
                  <a:srgbClr val="C00000"/>
                </a:solidFill>
                <a:latin typeface="Arial" charset="0"/>
              </a:rPr>
              <a:t>Seebenstein</a:t>
            </a:r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 (1972)</a:t>
            </a:r>
          </a:p>
        </p:txBody>
      </p:sp>
      <p:cxnSp>
        <p:nvCxnSpPr>
          <p:cNvPr id="27" name="Gerade Verbindung mit Pfeil 26"/>
          <p:cNvCxnSpPr/>
          <p:nvPr/>
        </p:nvCxnSpPr>
        <p:spPr bwMode="auto">
          <a:xfrm>
            <a:off x="2949867" y="3235459"/>
            <a:ext cx="2126189" cy="2478130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mit Pfeil 28"/>
          <p:cNvCxnSpPr/>
          <p:nvPr/>
        </p:nvCxnSpPr>
        <p:spPr bwMode="auto">
          <a:xfrm>
            <a:off x="2810312" y="3674378"/>
            <a:ext cx="1826774" cy="2064378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mit Pfeil 31"/>
          <p:cNvCxnSpPr/>
          <p:nvPr/>
        </p:nvCxnSpPr>
        <p:spPr bwMode="auto">
          <a:xfrm>
            <a:off x="6516216" y="2908975"/>
            <a:ext cx="406881" cy="2822351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Rechteck 37"/>
          <p:cNvSpPr/>
          <p:nvPr/>
        </p:nvSpPr>
        <p:spPr>
          <a:xfrm>
            <a:off x="5762261" y="2542685"/>
            <a:ext cx="1964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Sumatra (2004)</a:t>
            </a:r>
            <a:endParaRPr lang="de-AT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33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609600"/>
            <a:ext cx="6921500" cy="635000"/>
          </a:xfrm>
        </p:spPr>
        <p:txBody>
          <a:bodyPr/>
          <a:lstStyle/>
          <a:p>
            <a:pPr algn="l" eaLnBrk="1" hangingPunct="1"/>
            <a:r>
              <a:rPr lang="de-DE" sz="2400" dirty="0" smtClean="0">
                <a:latin typeface="Arial" charset="0"/>
              </a:rPr>
              <a:t>Der Logarithmus in der Geologie</a:t>
            </a:r>
            <a:endParaRPr lang="de-DE" sz="2400" dirty="0" smtClean="0">
              <a:solidFill>
                <a:srgbClr val="F3F2D0"/>
              </a:solidFill>
              <a:latin typeface="Arial" charset="0"/>
            </a:endParaRP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685800" y="1219200"/>
            <a:ext cx="5257800" cy="0"/>
          </a:xfrm>
          <a:prstGeom prst="line">
            <a:avLst/>
          </a:prstGeom>
          <a:noFill/>
          <a:ln w="12700" cap="sq">
            <a:solidFill>
              <a:srgbClr val="B6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AT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84212" y="1340768"/>
            <a:ext cx="6984131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000" b="0" dirty="0" smtClean="0">
                <a:latin typeface="Arial" charset="0"/>
              </a:rPr>
              <a:t>Momenten-Magnituden-Skala:</a:t>
            </a:r>
          </a:p>
          <a:p>
            <a:pPr algn="l">
              <a:spcBef>
                <a:spcPct val="20000"/>
              </a:spcBef>
            </a:pPr>
            <a:endParaRPr lang="de-DE" sz="2000" b="0" dirty="0">
              <a:latin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427984" y="1628910"/>
            <a:ext cx="1224135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800" b="0" i="1" dirty="0" smtClean="0">
                <a:latin typeface="+mj-lt"/>
              </a:rPr>
              <a:t>M</a:t>
            </a:r>
            <a:r>
              <a:rPr lang="de-DE" sz="2800" b="0" i="1" baseline="-25000" dirty="0" smtClean="0">
                <a:latin typeface="+mj-lt"/>
              </a:rPr>
              <a:t>W</a:t>
            </a:r>
            <a:r>
              <a:rPr lang="de-DE" sz="2800" b="0" dirty="0" smtClean="0">
                <a:latin typeface="+mj-lt"/>
              </a:rPr>
              <a:t>  =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529091" y="1340866"/>
            <a:ext cx="2448273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de-DE" sz="2800" b="0" dirty="0" err="1" smtClean="0">
                <a:latin typeface="+mj-lt"/>
              </a:rPr>
              <a:t>lg</a:t>
            </a:r>
            <a:r>
              <a:rPr lang="de-DE" sz="2800" b="0" dirty="0" smtClean="0">
                <a:latin typeface="+mj-lt"/>
              </a:rPr>
              <a:t>(</a:t>
            </a:r>
            <a:r>
              <a:rPr lang="de-DE" sz="2800" b="0" i="1" dirty="0" smtClean="0">
                <a:latin typeface="+mj-lt"/>
              </a:rPr>
              <a:t>E</a:t>
            </a:r>
            <a:r>
              <a:rPr lang="de-DE" sz="2800" b="0" dirty="0" smtClean="0">
                <a:latin typeface="+mj-lt"/>
              </a:rPr>
              <a:t> [J]) – 4.8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326037" y="1916930"/>
            <a:ext cx="692429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800" b="0" dirty="0" smtClean="0">
                <a:latin typeface="+mj-lt"/>
              </a:rPr>
              <a:t>1.5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cxnSp>
        <p:nvCxnSpPr>
          <p:cNvPr id="4" name="Gerade Verbindung 3"/>
          <p:cNvCxnSpPr/>
          <p:nvPr/>
        </p:nvCxnSpPr>
        <p:spPr bwMode="auto">
          <a:xfrm>
            <a:off x="5580112" y="1860290"/>
            <a:ext cx="2304256" cy="0"/>
          </a:xfrm>
          <a:prstGeom prst="line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16" y="5373216"/>
            <a:ext cx="7713140" cy="716221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7452320" y="3672728"/>
            <a:ext cx="15824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Chile (1960)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13" name="Gerade Verbindung mit Pfeil 12"/>
          <p:cNvCxnSpPr/>
          <p:nvPr/>
        </p:nvCxnSpPr>
        <p:spPr bwMode="auto">
          <a:xfrm flipH="1">
            <a:off x="7139031" y="4094752"/>
            <a:ext cx="745337" cy="1644004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 flipH="1">
            <a:off x="6988029" y="3400526"/>
            <a:ext cx="464291" cy="2329841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hteck 14"/>
          <p:cNvSpPr/>
          <p:nvPr/>
        </p:nvSpPr>
        <p:spPr>
          <a:xfrm>
            <a:off x="6800069" y="3068960"/>
            <a:ext cx="17668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Alaska (1964)</a:t>
            </a:r>
            <a:endParaRPr lang="de-AT" sz="2000" dirty="0">
              <a:solidFill>
                <a:srgbClr val="C00000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4542763" y="3035404"/>
            <a:ext cx="18616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err="1" smtClean="0">
                <a:solidFill>
                  <a:srgbClr val="C00000"/>
                </a:solidFill>
                <a:latin typeface="Arial" charset="0"/>
              </a:rPr>
              <a:t>Honshū</a:t>
            </a:r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 (2011)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17" name="Gerade Verbindung mit Pfeil 16"/>
          <p:cNvCxnSpPr/>
          <p:nvPr/>
        </p:nvCxnSpPr>
        <p:spPr bwMode="auto">
          <a:xfrm>
            <a:off x="5704514" y="3415006"/>
            <a:ext cx="1115736" cy="2306972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hteck 17"/>
          <p:cNvSpPr/>
          <p:nvPr/>
        </p:nvSpPr>
        <p:spPr>
          <a:xfrm>
            <a:off x="4342285" y="3802953"/>
            <a:ext cx="16674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China (1931)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19" name="Gerade Verbindung mit Pfeil 18"/>
          <p:cNvCxnSpPr/>
          <p:nvPr/>
        </p:nvCxnSpPr>
        <p:spPr bwMode="auto">
          <a:xfrm>
            <a:off x="5268286" y="4228738"/>
            <a:ext cx="973123" cy="1484851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Rechteck 19"/>
          <p:cNvSpPr/>
          <p:nvPr/>
        </p:nvSpPr>
        <p:spPr>
          <a:xfrm>
            <a:off x="2056355" y="2348880"/>
            <a:ext cx="21226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Kaukasus (1991)</a:t>
            </a:r>
          </a:p>
        </p:txBody>
      </p:sp>
      <p:cxnSp>
        <p:nvCxnSpPr>
          <p:cNvPr id="21" name="Gerade Verbindung mit Pfeil 20"/>
          <p:cNvCxnSpPr/>
          <p:nvPr/>
        </p:nvCxnSpPr>
        <p:spPr bwMode="auto">
          <a:xfrm>
            <a:off x="3314700" y="2748990"/>
            <a:ext cx="2385548" cy="2964599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Rechteck 21"/>
          <p:cNvSpPr/>
          <p:nvPr/>
        </p:nvSpPr>
        <p:spPr>
          <a:xfrm>
            <a:off x="1385095" y="2780928"/>
            <a:ext cx="17812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Skopje (1963)</a:t>
            </a:r>
          </a:p>
        </p:txBody>
      </p:sp>
      <p:sp>
        <p:nvSpPr>
          <p:cNvPr id="23" name="Rechteck 22"/>
          <p:cNvSpPr/>
          <p:nvPr/>
        </p:nvSpPr>
        <p:spPr>
          <a:xfrm>
            <a:off x="452127" y="3392130"/>
            <a:ext cx="24224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de-DE" sz="2000" b="0" dirty="0" err="1" smtClean="0">
                <a:solidFill>
                  <a:srgbClr val="C00000"/>
                </a:solidFill>
                <a:latin typeface="Arial" charset="0"/>
              </a:rPr>
              <a:t>Seebenstein</a:t>
            </a:r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 (1972)</a:t>
            </a:r>
          </a:p>
        </p:txBody>
      </p:sp>
      <p:sp>
        <p:nvSpPr>
          <p:cNvPr id="24" name="Rechteck 23"/>
          <p:cNvSpPr/>
          <p:nvPr/>
        </p:nvSpPr>
        <p:spPr>
          <a:xfrm>
            <a:off x="156017" y="3854562"/>
            <a:ext cx="28616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de-DE" sz="2000" b="0" dirty="0" err="1" smtClean="0">
                <a:solidFill>
                  <a:srgbClr val="C00000"/>
                </a:solidFill>
                <a:latin typeface="Arial" charset="0"/>
              </a:rPr>
              <a:t>Ebreichsdorf</a:t>
            </a:r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 (2.9.2013)</a:t>
            </a:r>
          </a:p>
        </p:txBody>
      </p:sp>
      <p:cxnSp>
        <p:nvCxnSpPr>
          <p:cNvPr id="27" name="Gerade Verbindung mit Pfeil 26"/>
          <p:cNvCxnSpPr/>
          <p:nvPr/>
        </p:nvCxnSpPr>
        <p:spPr bwMode="auto">
          <a:xfrm>
            <a:off x="2949867" y="3235459"/>
            <a:ext cx="2126189" cy="2478130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mit Pfeil 27"/>
          <p:cNvCxnSpPr/>
          <p:nvPr/>
        </p:nvCxnSpPr>
        <p:spPr bwMode="auto">
          <a:xfrm>
            <a:off x="2627784" y="4254672"/>
            <a:ext cx="1482822" cy="1491787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mit Pfeil 28"/>
          <p:cNvCxnSpPr/>
          <p:nvPr/>
        </p:nvCxnSpPr>
        <p:spPr bwMode="auto">
          <a:xfrm>
            <a:off x="2810312" y="3674378"/>
            <a:ext cx="1826774" cy="2064378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mit Pfeil 31"/>
          <p:cNvCxnSpPr/>
          <p:nvPr/>
        </p:nvCxnSpPr>
        <p:spPr bwMode="auto">
          <a:xfrm>
            <a:off x="6516216" y="2908975"/>
            <a:ext cx="406881" cy="2822351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Rechteck 37"/>
          <p:cNvSpPr/>
          <p:nvPr/>
        </p:nvSpPr>
        <p:spPr>
          <a:xfrm>
            <a:off x="5762261" y="2542685"/>
            <a:ext cx="1964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Sumatra (2004)</a:t>
            </a:r>
            <a:endParaRPr lang="de-AT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20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609600"/>
            <a:ext cx="6921500" cy="635000"/>
          </a:xfrm>
        </p:spPr>
        <p:txBody>
          <a:bodyPr/>
          <a:lstStyle/>
          <a:p>
            <a:pPr algn="l" eaLnBrk="1" hangingPunct="1"/>
            <a:r>
              <a:rPr lang="de-DE" sz="2400" dirty="0" smtClean="0">
                <a:latin typeface="Arial" charset="0"/>
              </a:rPr>
              <a:t>Der Logarithmus in der Geologie</a:t>
            </a:r>
            <a:endParaRPr lang="de-DE" sz="2400" dirty="0" smtClean="0">
              <a:solidFill>
                <a:srgbClr val="F3F2D0"/>
              </a:solidFill>
              <a:latin typeface="Arial" charset="0"/>
            </a:endParaRP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685800" y="1219200"/>
            <a:ext cx="5257800" cy="0"/>
          </a:xfrm>
          <a:prstGeom prst="line">
            <a:avLst/>
          </a:prstGeom>
          <a:noFill/>
          <a:ln w="12700" cap="sq">
            <a:solidFill>
              <a:srgbClr val="B6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AT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84212" y="1340768"/>
            <a:ext cx="6984131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000" b="0" dirty="0" smtClean="0">
                <a:latin typeface="Arial" charset="0"/>
              </a:rPr>
              <a:t>Momenten-Magnituden-Skala:</a:t>
            </a:r>
          </a:p>
          <a:p>
            <a:pPr algn="l">
              <a:spcBef>
                <a:spcPct val="20000"/>
              </a:spcBef>
            </a:pPr>
            <a:endParaRPr lang="de-DE" sz="2000" b="0" dirty="0">
              <a:latin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427984" y="1628910"/>
            <a:ext cx="1224135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800" b="0" i="1" dirty="0" smtClean="0">
                <a:latin typeface="+mj-lt"/>
              </a:rPr>
              <a:t>M</a:t>
            </a:r>
            <a:r>
              <a:rPr lang="de-DE" sz="2800" b="0" i="1" baseline="-25000" dirty="0" smtClean="0">
                <a:latin typeface="+mj-lt"/>
              </a:rPr>
              <a:t>W</a:t>
            </a:r>
            <a:r>
              <a:rPr lang="de-DE" sz="2800" b="0" dirty="0" smtClean="0">
                <a:latin typeface="+mj-lt"/>
              </a:rPr>
              <a:t>  =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529091" y="1340866"/>
            <a:ext cx="2448273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de-DE" sz="2800" b="0" dirty="0" err="1" smtClean="0">
                <a:latin typeface="+mj-lt"/>
              </a:rPr>
              <a:t>lg</a:t>
            </a:r>
            <a:r>
              <a:rPr lang="de-DE" sz="2800" b="0" dirty="0" smtClean="0">
                <a:latin typeface="+mj-lt"/>
              </a:rPr>
              <a:t>(</a:t>
            </a:r>
            <a:r>
              <a:rPr lang="de-DE" sz="2800" b="0" i="1" dirty="0" smtClean="0">
                <a:latin typeface="+mj-lt"/>
              </a:rPr>
              <a:t>E</a:t>
            </a:r>
            <a:r>
              <a:rPr lang="de-DE" sz="2800" b="0" dirty="0" smtClean="0">
                <a:latin typeface="+mj-lt"/>
              </a:rPr>
              <a:t> [J]) – 4.8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326037" y="1916930"/>
            <a:ext cx="692429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800" b="0" dirty="0" smtClean="0">
                <a:latin typeface="+mj-lt"/>
              </a:rPr>
              <a:t>1.5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cxnSp>
        <p:nvCxnSpPr>
          <p:cNvPr id="4" name="Gerade Verbindung 3"/>
          <p:cNvCxnSpPr/>
          <p:nvPr/>
        </p:nvCxnSpPr>
        <p:spPr bwMode="auto">
          <a:xfrm>
            <a:off x="5580112" y="1860290"/>
            <a:ext cx="2304256" cy="0"/>
          </a:xfrm>
          <a:prstGeom prst="line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16" y="5373216"/>
            <a:ext cx="7713140" cy="716221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7452320" y="3672728"/>
            <a:ext cx="15824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Chile (1960)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13" name="Gerade Verbindung mit Pfeil 12"/>
          <p:cNvCxnSpPr/>
          <p:nvPr/>
        </p:nvCxnSpPr>
        <p:spPr bwMode="auto">
          <a:xfrm flipH="1">
            <a:off x="7139031" y="4094752"/>
            <a:ext cx="745337" cy="1644004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 flipH="1">
            <a:off x="6988029" y="3400526"/>
            <a:ext cx="464291" cy="2329841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hteck 14"/>
          <p:cNvSpPr/>
          <p:nvPr/>
        </p:nvSpPr>
        <p:spPr>
          <a:xfrm>
            <a:off x="6800069" y="3068960"/>
            <a:ext cx="17668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Alaska (1964)</a:t>
            </a:r>
            <a:endParaRPr lang="de-AT" sz="2000" dirty="0">
              <a:solidFill>
                <a:srgbClr val="C00000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4542763" y="3035404"/>
            <a:ext cx="18616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err="1" smtClean="0">
                <a:solidFill>
                  <a:srgbClr val="C00000"/>
                </a:solidFill>
                <a:latin typeface="Arial" charset="0"/>
              </a:rPr>
              <a:t>Honshū</a:t>
            </a:r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 (2011)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17" name="Gerade Verbindung mit Pfeil 16"/>
          <p:cNvCxnSpPr/>
          <p:nvPr/>
        </p:nvCxnSpPr>
        <p:spPr bwMode="auto">
          <a:xfrm>
            <a:off x="5704514" y="3415006"/>
            <a:ext cx="1115736" cy="2306972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hteck 17"/>
          <p:cNvSpPr/>
          <p:nvPr/>
        </p:nvSpPr>
        <p:spPr>
          <a:xfrm>
            <a:off x="4342285" y="3802953"/>
            <a:ext cx="16674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China (1931)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19" name="Gerade Verbindung mit Pfeil 18"/>
          <p:cNvCxnSpPr/>
          <p:nvPr/>
        </p:nvCxnSpPr>
        <p:spPr bwMode="auto">
          <a:xfrm>
            <a:off x="5268286" y="4228738"/>
            <a:ext cx="973123" cy="1484851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Rechteck 19"/>
          <p:cNvSpPr/>
          <p:nvPr/>
        </p:nvSpPr>
        <p:spPr>
          <a:xfrm>
            <a:off x="2056355" y="2348880"/>
            <a:ext cx="21226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Kaukasus (1991)</a:t>
            </a:r>
          </a:p>
        </p:txBody>
      </p:sp>
      <p:cxnSp>
        <p:nvCxnSpPr>
          <p:cNvPr id="21" name="Gerade Verbindung mit Pfeil 20"/>
          <p:cNvCxnSpPr/>
          <p:nvPr/>
        </p:nvCxnSpPr>
        <p:spPr bwMode="auto">
          <a:xfrm>
            <a:off x="3314700" y="2748990"/>
            <a:ext cx="2385548" cy="2964599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Rechteck 21"/>
          <p:cNvSpPr/>
          <p:nvPr/>
        </p:nvSpPr>
        <p:spPr>
          <a:xfrm>
            <a:off x="1385095" y="2780928"/>
            <a:ext cx="17812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Skopje (1963)</a:t>
            </a:r>
          </a:p>
        </p:txBody>
      </p:sp>
      <p:sp>
        <p:nvSpPr>
          <p:cNvPr id="23" name="Rechteck 22"/>
          <p:cNvSpPr/>
          <p:nvPr/>
        </p:nvSpPr>
        <p:spPr>
          <a:xfrm>
            <a:off x="452127" y="3392130"/>
            <a:ext cx="24224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de-DE" sz="2000" b="0" dirty="0" err="1" smtClean="0">
                <a:solidFill>
                  <a:srgbClr val="C00000"/>
                </a:solidFill>
                <a:latin typeface="Arial" charset="0"/>
              </a:rPr>
              <a:t>Seebenstein</a:t>
            </a:r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 (1972)</a:t>
            </a:r>
          </a:p>
        </p:txBody>
      </p:sp>
      <p:sp>
        <p:nvSpPr>
          <p:cNvPr id="24" name="Rechteck 23"/>
          <p:cNvSpPr/>
          <p:nvPr/>
        </p:nvSpPr>
        <p:spPr>
          <a:xfrm>
            <a:off x="156017" y="3854562"/>
            <a:ext cx="28616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de-DE" sz="2000" b="0" dirty="0" err="1" smtClean="0">
                <a:solidFill>
                  <a:srgbClr val="C00000"/>
                </a:solidFill>
                <a:latin typeface="Arial" charset="0"/>
              </a:rPr>
              <a:t>Ebreichsdorf</a:t>
            </a:r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 (2.9.2013)</a:t>
            </a:r>
          </a:p>
        </p:txBody>
      </p:sp>
      <p:sp>
        <p:nvSpPr>
          <p:cNvPr id="25" name="Rechteck 24"/>
          <p:cNvSpPr/>
          <p:nvPr/>
        </p:nvSpPr>
        <p:spPr>
          <a:xfrm>
            <a:off x="156017" y="4722172"/>
            <a:ext cx="30043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de-DE" sz="2000" b="0" dirty="0" err="1" smtClean="0">
                <a:solidFill>
                  <a:srgbClr val="C00000"/>
                </a:solidFill>
                <a:latin typeface="Arial" charset="0"/>
              </a:rPr>
              <a:t>Ebreichsdorf</a:t>
            </a:r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 (2.10.2013)</a:t>
            </a:r>
          </a:p>
        </p:txBody>
      </p:sp>
      <p:cxnSp>
        <p:nvCxnSpPr>
          <p:cNvPr id="27" name="Gerade Verbindung mit Pfeil 26"/>
          <p:cNvCxnSpPr/>
          <p:nvPr/>
        </p:nvCxnSpPr>
        <p:spPr bwMode="auto">
          <a:xfrm>
            <a:off x="2949867" y="3235459"/>
            <a:ext cx="2126189" cy="2478130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mit Pfeil 27"/>
          <p:cNvCxnSpPr/>
          <p:nvPr/>
        </p:nvCxnSpPr>
        <p:spPr bwMode="auto">
          <a:xfrm>
            <a:off x="2627784" y="4254672"/>
            <a:ext cx="1482822" cy="1491787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mit Pfeil 28"/>
          <p:cNvCxnSpPr/>
          <p:nvPr/>
        </p:nvCxnSpPr>
        <p:spPr bwMode="auto">
          <a:xfrm>
            <a:off x="2810312" y="3674378"/>
            <a:ext cx="1826774" cy="2064378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mit Pfeil 29"/>
          <p:cNvCxnSpPr/>
          <p:nvPr/>
        </p:nvCxnSpPr>
        <p:spPr bwMode="auto">
          <a:xfrm>
            <a:off x="2457974" y="5066950"/>
            <a:ext cx="1560353" cy="679509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mit Pfeil 31"/>
          <p:cNvCxnSpPr/>
          <p:nvPr/>
        </p:nvCxnSpPr>
        <p:spPr bwMode="auto">
          <a:xfrm>
            <a:off x="6516216" y="2908975"/>
            <a:ext cx="406881" cy="2822351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Rechteck 37"/>
          <p:cNvSpPr/>
          <p:nvPr/>
        </p:nvSpPr>
        <p:spPr>
          <a:xfrm>
            <a:off x="5762261" y="2542685"/>
            <a:ext cx="1964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Sumatra (2004)</a:t>
            </a:r>
            <a:endParaRPr lang="de-AT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42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609600"/>
            <a:ext cx="6921500" cy="635000"/>
          </a:xfrm>
        </p:spPr>
        <p:txBody>
          <a:bodyPr/>
          <a:lstStyle/>
          <a:p>
            <a:pPr algn="l" eaLnBrk="1" hangingPunct="1"/>
            <a:r>
              <a:rPr lang="de-DE" sz="2400" dirty="0" smtClean="0">
                <a:latin typeface="Arial" charset="0"/>
              </a:rPr>
              <a:t>Der Logarithmus in der Geologie</a:t>
            </a:r>
            <a:endParaRPr lang="de-DE" sz="2400" dirty="0" smtClean="0">
              <a:solidFill>
                <a:srgbClr val="F3F2D0"/>
              </a:solidFill>
              <a:latin typeface="Arial" charset="0"/>
            </a:endParaRP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685800" y="1219200"/>
            <a:ext cx="5257800" cy="0"/>
          </a:xfrm>
          <a:prstGeom prst="line">
            <a:avLst/>
          </a:prstGeom>
          <a:noFill/>
          <a:ln w="12700" cap="sq">
            <a:solidFill>
              <a:srgbClr val="B6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AT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84212" y="1340768"/>
            <a:ext cx="6984131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000" b="0" dirty="0" smtClean="0">
                <a:latin typeface="Arial" charset="0"/>
              </a:rPr>
              <a:t>Momenten-Magnituden-Skala:</a:t>
            </a:r>
          </a:p>
          <a:p>
            <a:pPr algn="l">
              <a:spcBef>
                <a:spcPct val="20000"/>
              </a:spcBef>
            </a:pPr>
            <a:endParaRPr lang="de-DE" sz="2000" b="0" dirty="0">
              <a:latin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427984" y="1628910"/>
            <a:ext cx="1224135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800" b="0" i="1" dirty="0" smtClean="0">
                <a:latin typeface="+mj-lt"/>
              </a:rPr>
              <a:t>M</a:t>
            </a:r>
            <a:r>
              <a:rPr lang="de-DE" sz="2800" b="0" i="1" baseline="-25000" dirty="0" smtClean="0">
                <a:latin typeface="+mj-lt"/>
              </a:rPr>
              <a:t>W</a:t>
            </a:r>
            <a:r>
              <a:rPr lang="de-DE" sz="2800" b="0" dirty="0" smtClean="0">
                <a:latin typeface="+mj-lt"/>
              </a:rPr>
              <a:t>  =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529091" y="1340866"/>
            <a:ext cx="2448273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de-DE" sz="2800" b="0" dirty="0" err="1" smtClean="0">
                <a:latin typeface="+mj-lt"/>
              </a:rPr>
              <a:t>lg</a:t>
            </a:r>
            <a:r>
              <a:rPr lang="de-DE" sz="2800" b="0" dirty="0" smtClean="0">
                <a:latin typeface="+mj-lt"/>
              </a:rPr>
              <a:t>(</a:t>
            </a:r>
            <a:r>
              <a:rPr lang="de-DE" sz="2800" b="0" i="1" dirty="0" smtClean="0">
                <a:latin typeface="+mj-lt"/>
              </a:rPr>
              <a:t>E</a:t>
            </a:r>
            <a:r>
              <a:rPr lang="de-DE" sz="2800" b="0" dirty="0" smtClean="0">
                <a:latin typeface="+mj-lt"/>
              </a:rPr>
              <a:t> [J]) – 4.8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326037" y="1916930"/>
            <a:ext cx="692429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800" b="0" dirty="0" smtClean="0">
                <a:latin typeface="+mj-lt"/>
              </a:rPr>
              <a:t>1.5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cxnSp>
        <p:nvCxnSpPr>
          <p:cNvPr id="4" name="Gerade Verbindung 3"/>
          <p:cNvCxnSpPr/>
          <p:nvPr/>
        </p:nvCxnSpPr>
        <p:spPr bwMode="auto">
          <a:xfrm>
            <a:off x="5580112" y="1860290"/>
            <a:ext cx="2304256" cy="0"/>
          </a:xfrm>
          <a:prstGeom prst="line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16" y="5373216"/>
            <a:ext cx="7713140" cy="716221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7452320" y="3672728"/>
            <a:ext cx="15824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Chile (1960)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13" name="Gerade Verbindung mit Pfeil 12"/>
          <p:cNvCxnSpPr/>
          <p:nvPr/>
        </p:nvCxnSpPr>
        <p:spPr bwMode="auto">
          <a:xfrm flipH="1">
            <a:off x="7139031" y="4094752"/>
            <a:ext cx="745337" cy="1644004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 flipH="1">
            <a:off x="6988029" y="3400526"/>
            <a:ext cx="464291" cy="2329841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hteck 14"/>
          <p:cNvSpPr/>
          <p:nvPr/>
        </p:nvSpPr>
        <p:spPr>
          <a:xfrm>
            <a:off x="6800069" y="3068960"/>
            <a:ext cx="17668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Alaska (1964)</a:t>
            </a:r>
            <a:endParaRPr lang="de-AT" sz="2000" dirty="0">
              <a:solidFill>
                <a:srgbClr val="C00000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4542763" y="3035404"/>
            <a:ext cx="18616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err="1" smtClean="0">
                <a:solidFill>
                  <a:srgbClr val="C00000"/>
                </a:solidFill>
                <a:latin typeface="Arial" charset="0"/>
              </a:rPr>
              <a:t>Honshū</a:t>
            </a:r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 (2011)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17" name="Gerade Verbindung mit Pfeil 16"/>
          <p:cNvCxnSpPr/>
          <p:nvPr/>
        </p:nvCxnSpPr>
        <p:spPr bwMode="auto">
          <a:xfrm>
            <a:off x="5704514" y="3415006"/>
            <a:ext cx="1115736" cy="2306972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hteck 17"/>
          <p:cNvSpPr/>
          <p:nvPr/>
        </p:nvSpPr>
        <p:spPr>
          <a:xfrm>
            <a:off x="4342285" y="3802953"/>
            <a:ext cx="16674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China (1931)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19" name="Gerade Verbindung mit Pfeil 18"/>
          <p:cNvCxnSpPr/>
          <p:nvPr/>
        </p:nvCxnSpPr>
        <p:spPr bwMode="auto">
          <a:xfrm>
            <a:off x="5268286" y="4228738"/>
            <a:ext cx="973123" cy="1484851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Rechteck 19"/>
          <p:cNvSpPr/>
          <p:nvPr/>
        </p:nvSpPr>
        <p:spPr>
          <a:xfrm>
            <a:off x="2056355" y="2348880"/>
            <a:ext cx="21226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Kaukasus (1991)</a:t>
            </a:r>
          </a:p>
        </p:txBody>
      </p:sp>
      <p:cxnSp>
        <p:nvCxnSpPr>
          <p:cNvPr id="21" name="Gerade Verbindung mit Pfeil 20"/>
          <p:cNvCxnSpPr/>
          <p:nvPr/>
        </p:nvCxnSpPr>
        <p:spPr bwMode="auto">
          <a:xfrm>
            <a:off x="3314700" y="2748990"/>
            <a:ext cx="2385548" cy="2964599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Rechteck 21"/>
          <p:cNvSpPr/>
          <p:nvPr/>
        </p:nvSpPr>
        <p:spPr>
          <a:xfrm>
            <a:off x="1385095" y="2780928"/>
            <a:ext cx="17812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Skopje (1963)</a:t>
            </a:r>
          </a:p>
        </p:txBody>
      </p:sp>
      <p:sp>
        <p:nvSpPr>
          <p:cNvPr id="23" name="Rechteck 22"/>
          <p:cNvSpPr/>
          <p:nvPr/>
        </p:nvSpPr>
        <p:spPr>
          <a:xfrm>
            <a:off x="452127" y="3392130"/>
            <a:ext cx="24224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de-DE" sz="2000" b="0" dirty="0" err="1" smtClean="0">
                <a:solidFill>
                  <a:srgbClr val="C00000"/>
                </a:solidFill>
                <a:latin typeface="Arial" charset="0"/>
              </a:rPr>
              <a:t>Seebenstein</a:t>
            </a:r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 (1972)</a:t>
            </a:r>
          </a:p>
        </p:txBody>
      </p:sp>
      <p:sp>
        <p:nvSpPr>
          <p:cNvPr id="24" name="Rechteck 23"/>
          <p:cNvSpPr/>
          <p:nvPr/>
        </p:nvSpPr>
        <p:spPr>
          <a:xfrm>
            <a:off x="156017" y="3854562"/>
            <a:ext cx="28616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de-DE" sz="2000" b="0" dirty="0" err="1" smtClean="0">
                <a:solidFill>
                  <a:srgbClr val="C00000"/>
                </a:solidFill>
                <a:latin typeface="Arial" charset="0"/>
              </a:rPr>
              <a:t>Ebreichsdorf</a:t>
            </a:r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 (2.9.2013)</a:t>
            </a:r>
          </a:p>
        </p:txBody>
      </p:sp>
      <p:sp>
        <p:nvSpPr>
          <p:cNvPr id="25" name="Rechteck 24"/>
          <p:cNvSpPr/>
          <p:nvPr/>
        </p:nvSpPr>
        <p:spPr>
          <a:xfrm>
            <a:off x="156017" y="4722172"/>
            <a:ext cx="30043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de-DE" sz="2000" b="0" dirty="0" err="1" smtClean="0">
                <a:solidFill>
                  <a:srgbClr val="C00000"/>
                </a:solidFill>
                <a:latin typeface="Arial" charset="0"/>
              </a:rPr>
              <a:t>Ebreichsdorf</a:t>
            </a:r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 (2.10.2013)</a:t>
            </a:r>
          </a:p>
        </p:txBody>
      </p:sp>
      <p:sp>
        <p:nvSpPr>
          <p:cNvPr id="26" name="Rechteck 25"/>
          <p:cNvSpPr/>
          <p:nvPr/>
        </p:nvSpPr>
        <p:spPr>
          <a:xfrm>
            <a:off x="161182" y="6257835"/>
            <a:ext cx="30043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de-DE" sz="2000" b="0" dirty="0" err="1" smtClean="0">
                <a:solidFill>
                  <a:srgbClr val="C00000"/>
                </a:solidFill>
                <a:latin typeface="Arial" charset="0"/>
              </a:rPr>
              <a:t>Ebreichsdorf</a:t>
            </a:r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 (2.10.2013)</a:t>
            </a:r>
          </a:p>
        </p:txBody>
      </p:sp>
      <p:cxnSp>
        <p:nvCxnSpPr>
          <p:cNvPr id="27" name="Gerade Verbindung mit Pfeil 26"/>
          <p:cNvCxnSpPr/>
          <p:nvPr/>
        </p:nvCxnSpPr>
        <p:spPr bwMode="auto">
          <a:xfrm>
            <a:off x="2949867" y="3235459"/>
            <a:ext cx="2126189" cy="2478130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mit Pfeil 27"/>
          <p:cNvCxnSpPr/>
          <p:nvPr/>
        </p:nvCxnSpPr>
        <p:spPr bwMode="auto">
          <a:xfrm>
            <a:off x="2627784" y="4254672"/>
            <a:ext cx="1482822" cy="1491787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mit Pfeil 28"/>
          <p:cNvCxnSpPr/>
          <p:nvPr/>
        </p:nvCxnSpPr>
        <p:spPr bwMode="auto">
          <a:xfrm>
            <a:off x="2810312" y="3674378"/>
            <a:ext cx="1826774" cy="2064378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mit Pfeil 29"/>
          <p:cNvCxnSpPr/>
          <p:nvPr/>
        </p:nvCxnSpPr>
        <p:spPr bwMode="auto">
          <a:xfrm>
            <a:off x="2457974" y="5066950"/>
            <a:ext cx="1560353" cy="679509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mit Pfeil 30"/>
          <p:cNvCxnSpPr/>
          <p:nvPr/>
        </p:nvCxnSpPr>
        <p:spPr bwMode="auto">
          <a:xfrm flipV="1">
            <a:off x="1627464" y="5729681"/>
            <a:ext cx="1577130" cy="536895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mit Pfeil 31"/>
          <p:cNvCxnSpPr/>
          <p:nvPr/>
        </p:nvCxnSpPr>
        <p:spPr bwMode="auto">
          <a:xfrm>
            <a:off x="6516216" y="2908975"/>
            <a:ext cx="406881" cy="2822351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Rechteck 37"/>
          <p:cNvSpPr/>
          <p:nvPr/>
        </p:nvSpPr>
        <p:spPr>
          <a:xfrm>
            <a:off x="5762261" y="2542685"/>
            <a:ext cx="1964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Sumatra (2004)</a:t>
            </a:r>
            <a:endParaRPr lang="de-AT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72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609600"/>
            <a:ext cx="6921500" cy="635000"/>
          </a:xfrm>
        </p:spPr>
        <p:txBody>
          <a:bodyPr/>
          <a:lstStyle/>
          <a:p>
            <a:pPr algn="l" eaLnBrk="1" hangingPunct="1"/>
            <a:r>
              <a:rPr lang="de-DE" sz="2400" dirty="0" smtClean="0">
                <a:latin typeface="Arial" charset="0"/>
              </a:rPr>
              <a:t>Der Logarithmus in der Geologie</a:t>
            </a:r>
            <a:endParaRPr lang="de-DE" sz="2400" dirty="0" smtClean="0">
              <a:solidFill>
                <a:srgbClr val="F3F2D0"/>
              </a:solidFill>
              <a:latin typeface="Arial" charset="0"/>
            </a:endParaRP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685800" y="1219200"/>
            <a:ext cx="5257800" cy="0"/>
          </a:xfrm>
          <a:prstGeom prst="line">
            <a:avLst/>
          </a:prstGeom>
          <a:noFill/>
          <a:ln w="12700" cap="sq">
            <a:solidFill>
              <a:srgbClr val="B6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AT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84212" y="1340768"/>
            <a:ext cx="8136260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000" b="0" dirty="0" smtClean="0">
                <a:latin typeface="Arial" charset="0"/>
              </a:rPr>
              <a:t>Momenten-Magnituden-Skala:</a:t>
            </a:r>
          </a:p>
          <a:p>
            <a:pPr algn="l">
              <a:spcBef>
                <a:spcPct val="20000"/>
              </a:spcBef>
            </a:pPr>
            <a:endParaRPr lang="de-DE" sz="2000" b="0" dirty="0" smtClean="0">
              <a:latin typeface="Arial" charset="0"/>
            </a:endParaRPr>
          </a:p>
          <a:p>
            <a:pPr algn="l">
              <a:spcBef>
                <a:spcPct val="20000"/>
              </a:spcBef>
            </a:pPr>
            <a:endParaRPr lang="de-DE" sz="2000" b="0" dirty="0">
              <a:latin typeface="Arial" charset="0"/>
            </a:endParaRPr>
          </a:p>
          <a:p>
            <a:pPr algn="l">
              <a:spcBef>
                <a:spcPct val="20000"/>
              </a:spcBef>
            </a:pPr>
            <a:endParaRPr lang="de-DE" sz="2000" b="0" dirty="0" smtClean="0">
              <a:latin typeface="Arial" charset="0"/>
            </a:endParaRPr>
          </a:p>
          <a:p>
            <a:pPr algn="l">
              <a:spcBef>
                <a:spcPct val="20000"/>
              </a:spcBef>
            </a:pPr>
            <a:endParaRPr lang="de-DE" sz="2000" b="0" dirty="0" smtClean="0">
              <a:latin typeface="Arial" charset="0"/>
            </a:endParaRPr>
          </a:p>
          <a:p>
            <a:pPr marL="342900" indent="-342900" algn="l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sz="2000" b="0" dirty="0" smtClean="0">
                <a:latin typeface="Arial" charset="0"/>
              </a:rPr>
              <a:t>Eine Magnituden-Differenz von 0.2 entspricht einer Ver</a:t>
            </a:r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dopp</a:t>
            </a:r>
            <a:r>
              <a:rPr lang="de-DE" sz="2000" b="0" dirty="0" smtClean="0">
                <a:latin typeface="Arial" charset="0"/>
              </a:rPr>
              <a:t>lung der Energie!</a:t>
            </a:r>
          </a:p>
          <a:p>
            <a:pPr marL="342900" indent="-342900" algn="l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sz="2000" b="0" dirty="0">
                <a:latin typeface="Arial" charset="0"/>
              </a:rPr>
              <a:t>Eine Magnituden-Differenz von </a:t>
            </a:r>
            <a:r>
              <a:rPr lang="de-DE" sz="2000" b="0" dirty="0" smtClean="0">
                <a:latin typeface="Arial" charset="0"/>
              </a:rPr>
              <a:t>1 </a:t>
            </a:r>
            <a:r>
              <a:rPr lang="de-DE" sz="2000" b="0" dirty="0">
                <a:latin typeface="Arial" charset="0"/>
              </a:rPr>
              <a:t>entspricht einer </a:t>
            </a:r>
            <a:r>
              <a:rPr lang="de-DE" sz="2000" b="0" dirty="0" smtClean="0">
                <a:latin typeface="Arial" charset="0"/>
              </a:rPr>
              <a:t>Ver-</a:t>
            </a:r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31.6</a:t>
            </a:r>
            <a:r>
              <a:rPr lang="de-DE" sz="2000" b="0" dirty="0" smtClean="0">
                <a:latin typeface="Arial" charset="0"/>
              </a:rPr>
              <a:t>-fachung </a:t>
            </a:r>
            <a:r>
              <a:rPr lang="de-DE" sz="2000" b="0" dirty="0">
                <a:latin typeface="Arial" charset="0"/>
              </a:rPr>
              <a:t>der Energie</a:t>
            </a:r>
            <a:r>
              <a:rPr lang="de-DE" sz="2000" b="0" dirty="0" smtClean="0">
                <a:latin typeface="Arial" charset="0"/>
              </a:rPr>
              <a:t>!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843808" y="2204974"/>
            <a:ext cx="1224135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800" b="0" i="1" dirty="0" smtClean="0">
                <a:latin typeface="+mj-lt"/>
              </a:rPr>
              <a:t>M</a:t>
            </a:r>
            <a:r>
              <a:rPr lang="de-DE" sz="2800" b="0" i="1" baseline="-25000" dirty="0" smtClean="0">
                <a:latin typeface="+mj-lt"/>
              </a:rPr>
              <a:t>W</a:t>
            </a:r>
            <a:r>
              <a:rPr lang="de-DE" sz="2800" b="0" dirty="0" smtClean="0">
                <a:latin typeface="+mj-lt"/>
              </a:rPr>
              <a:t>  =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944915" y="1916930"/>
            <a:ext cx="2448273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de-DE" sz="2800" b="0" dirty="0" err="1" smtClean="0">
                <a:latin typeface="+mj-lt"/>
              </a:rPr>
              <a:t>lg</a:t>
            </a:r>
            <a:r>
              <a:rPr lang="de-DE" sz="2800" b="0" dirty="0" smtClean="0">
                <a:latin typeface="+mj-lt"/>
              </a:rPr>
              <a:t>(</a:t>
            </a:r>
            <a:r>
              <a:rPr lang="de-DE" sz="2800" b="0" i="1" dirty="0" smtClean="0">
                <a:latin typeface="+mj-lt"/>
              </a:rPr>
              <a:t>E</a:t>
            </a:r>
            <a:r>
              <a:rPr lang="de-DE" sz="2800" b="0" dirty="0" smtClean="0">
                <a:latin typeface="+mj-lt"/>
              </a:rPr>
              <a:t> [J]) – 4.8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741861" y="2492994"/>
            <a:ext cx="692429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800" b="0" dirty="0" smtClean="0">
                <a:latin typeface="+mj-lt"/>
              </a:rPr>
              <a:t>1.5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cxnSp>
        <p:nvCxnSpPr>
          <p:cNvPr id="4" name="Gerade Verbindung 3"/>
          <p:cNvCxnSpPr/>
          <p:nvPr/>
        </p:nvCxnSpPr>
        <p:spPr bwMode="auto">
          <a:xfrm>
            <a:off x="3995936" y="2436354"/>
            <a:ext cx="2304256" cy="0"/>
          </a:xfrm>
          <a:prstGeom prst="line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4584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609600"/>
            <a:ext cx="6921500" cy="635000"/>
          </a:xfrm>
        </p:spPr>
        <p:txBody>
          <a:bodyPr/>
          <a:lstStyle/>
          <a:p>
            <a:pPr algn="l" eaLnBrk="1" hangingPunct="1"/>
            <a:r>
              <a:rPr lang="de-DE" sz="2400" dirty="0" smtClean="0">
                <a:latin typeface="Arial" charset="0"/>
              </a:rPr>
              <a:t>Der Logarithmus in der Geologie</a:t>
            </a:r>
            <a:endParaRPr lang="de-DE" sz="2400" dirty="0" smtClean="0">
              <a:solidFill>
                <a:srgbClr val="F3F2D0"/>
              </a:solidFill>
              <a:latin typeface="Arial" charset="0"/>
            </a:endParaRP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685800" y="1219200"/>
            <a:ext cx="5257800" cy="0"/>
          </a:xfrm>
          <a:prstGeom prst="line">
            <a:avLst/>
          </a:prstGeom>
          <a:noFill/>
          <a:ln w="12700" cap="sq">
            <a:solidFill>
              <a:srgbClr val="B6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AT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84212" y="1340768"/>
            <a:ext cx="8136260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000" b="0" dirty="0" smtClean="0">
                <a:latin typeface="Arial" charset="0"/>
              </a:rPr>
              <a:t>Momenten-Magnituden-Skala:</a:t>
            </a:r>
          </a:p>
          <a:p>
            <a:pPr algn="l">
              <a:spcBef>
                <a:spcPct val="20000"/>
              </a:spcBef>
            </a:pPr>
            <a:endParaRPr lang="de-DE" sz="2000" b="0" dirty="0" smtClean="0">
              <a:latin typeface="Arial" charset="0"/>
            </a:endParaRPr>
          </a:p>
          <a:p>
            <a:pPr algn="l">
              <a:spcBef>
                <a:spcPct val="20000"/>
              </a:spcBef>
            </a:pPr>
            <a:endParaRPr lang="de-DE" sz="2000" b="0" dirty="0">
              <a:latin typeface="Arial" charset="0"/>
            </a:endParaRPr>
          </a:p>
          <a:p>
            <a:pPr algn="l">
              <a:spcBef>
                <a:spcPct val="20000"/>
              </a:spcBef>
            </a:pPr>
            <a:endParaRPr lang="de-DE" sz="2000" b="0" dirty="0" smtClean="0">
              <a:latin typeface="Arial" charset="0"/>
            </a:endParaRPr>
          </a:p>
          <a:p>
            <a:pPr algn="l">
              <a:spcBef>
                <a:spcPct val="20000"/>
              </a:spcBef>
            </a:pPr>
            <a:endParaRPr lang="de-DE" sz="2000" b="0" dirty="0" smtClean="0">
              <a:latin typeface="Arial" charset="0"/>
            </a:endParaRPr>
          </a:p>
          <a:p>
            <a:pPr marL="342900" indent="-342900" algn="l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sz="2000" b="0" dirty="0" smtClean="0">
                <a:latin typeface="Arial" charset="0"/>
              </a:rPr>
              <a:t>Eine Magnituden-Differenz von 0.2 entspricht einer Ver</a:t>
            </a:r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dopp</a:t>
            </a:r>
            <a:r>
              <a:rPr lang="de-DE" sz="2000" b="0" dirty="0" smtClean="0">
                <a:latin typeface="Arial" charset="0"/>
              </a:rPr>
              <a:t>lung der Energie!</a:t>
            </a:r>
          </a:p>
          <a:p>
            <a:pPr marL="342900" indent="-342900" algn="l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sz="2000" b="0" dirty="0">
                <a:latin typeface="Arial" charset="0"/>
              </a:rPr>
              <a:t>Eine Magnituden-Differenz von </a:t>
            </a:r>
            <a:r>
              <a:rPr lang="de-DE" sz="2000" b="0" dirty="0" smtClean="0">
                <a:latin typeface="Arial" charset="0"/>
              </a:rPr>
              <a:t>1 </a:t>
            </a:r>
            <a:r>
              <a:rPr lang="de-DE" sz="2000" b="0" dirty="0">
                <a:latin typeface="Arial" charset="0"/>
              </a:rPr>
              <a:t>entspricht einer </a:t>
            </a:r>
            <a:r>
              <a:rPr lang="de-DE" sz="2000" b="0" dirty="0" smtClean="0">
                <a:latin typeface="Arial" charset="0"/>
              </a:rPr>
              <a:t>Ver-</a:t>
            </a:r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31.6</a:t>
            </a:r>
            <a:r>
              <a:rPr lang="de-DE" sz="2000" b="0" dirty="0" smtClean="0">
                <a:latin typeface="Arial" charset="0"/>
              </a:rPr>
              <a:t>-fachung </a:t>
            </a:r>
            <a:r>
              <a:rPr lang="de-DE" sz="2000" b="0" dirty="0">
                <a:latin typeface="Arial" charset="0"/>
              </a:rPr>
              <a:t>der Energie</a:t>
            </a:r>
            <a:r>
              <a:rPr lang="de-DE" sz="2000" b="0" dirty="0" smtClean="0">
                <a:latin typeface="Arial" charset="0"/>
              </a:rPr>
              <a:t>!</a:t>
            </a:r>
          </a:p>
          <a:p>
            <a:pPr marL="342900" indent="-342900" algn="l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sz="2200" b="0" i="1" dirty="0" smtClean="0">
                <a:latin typeface="+mj-lt"/>
              </a:rPr>
              <a:t>M</a:t>
            </a:r>
            <a:r>
              <a:rPr lang="de-DE" sz="2200" b="0" i="1" baseline="-25000" dirty="0" smtClean="0">
                <a:latin typeface="+mj-lt"/>
              </a:rPr>
              <a:t>W</a:t>
            </a:r>
            <a:r>
              <a:rPr lang="de-DE" sz="2000" b="0" dirty="0" smtClean="0">
                <a:latin typeface="Arial" charset="0"/>
              </a:rPr>
              <a:t>(Chile, 1960) </a:t>
            </a:r>
            <a:r>
              <a:rPr lang="de-DE" sz="2200" b="0" dirty="0" smtClean="0">
                <a:latin typeface="+mj-lt"/>
              </a:rPr>
              <a:t>= 9.5</a:t>
            </a:r>
            <a:r>
              <a:rPr lang="de-DE" sz="2000" b="0" dirty="0" smtClean="0">
                <a:latin typeface="Arial" charset="0"/>
              </a:rPr>
              <a:t/>
            </a:r>
            <a:br>
              <a:rPr lang="de-DE" sz="2000" b="0" dirty="0" smtClean="0">
                <a:latin typeface="Arial" charset="0"/>
              </a:rPr>
            </a:br>
            <a:r>
              <a:rPr lang="de-DE" sz="2200" b="0" i="1" dirty="0" smtClean="0"/>
              <a:t>M</a:t>
            </a:r>
            <a:r>
              <a:rPr lang="de-DE" sz="2200" b="0" i="1" baseline="-25000" dirty="0" smtClean="0"/>
              <a:t>W</a:t>
            </a:r>
            <a:r>
              <a:rPr lang="de-DE" sz="2000" b="0" dirty="0" smtClean="0">
                <a:latin typeface="Arial" charset="0"/>
              </a:rPr>
              <a:t>(</a:t>
            </a:r>
            <a:r>
              <a:rPr lang="de-DE" sz="2000" b="0" dirty="0" err="1" smtClean="0">
                <a:latin typeface="Arial" charset="0"/>
              </a:rPr>
              <a:t>Ebreichsdorf</a:t>
            </a:r>
            <a:r>
              <a:rPr lang="de-DE" sz="2000" b="0" dirty="0" smtClean="0">
                <a:latin typeface="Arial" charset="0"/>
              </a:rPr>
              <a:t>, 2.9.2013) </a:t>
            </a:r>
            <a:r>
              <a:rPr lang="de-DE" sz="2200" b="0" dirty="0"/>
              <a:t>= </a:t>
            </a:r>
            <a:r>
              <a:rPr lang="de-DE" sz="2200" b="0" dirty="0" smtClean="0"/>
              <a:t>4.3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843808" y="2204974"/>
            <a:ext cx="1224135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800" b="0" i="1" dirty="0" smtClean="0">
                <a:latin typeface="+mj-lt"/>
              </a:rPr>
              <a:t>M</a:t>
            </a:r>
            <a:r>
              <a:rPr lang="de-DE" sz="2800" b="0" i="1" baseline="-25000" dirty="0" smtClean="0">
                <a:latin typeface="+mj-lt"/>
              </a:rPr>
              <a:t>W</a:t>
            </a:r>
            <a:r>
              <a:rPr lang="de-DE" sz="2800" b="0" dirty="0" smtClean="0">
                <a:latin typeface="+mj-lt"/>
              </a:rPr>
              <a:t>  =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944915" y="1916930"/>
            <a:ext cx="2448273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de-DE" sz="2800" b="0" dirty="0" err="1" smtClean="0">
                <a:latin typeface="+mj-lt"/>
              </a:rPr>
              <a:t>lg</a:t>
            </a:r>
            <a:r>
              <a:rPr lang="de-DE" sz="2800" b="0" dirty="0" smtClean="0">
                <a:latin typeface="+mj-lt"/>
              </a:rPr>
              <a:t>(</a:t>
            </a:r>
            <a:r>
              <a:rPr lang="de-DE" sz="2800" b="0" i="1" dirty="0" smtClean="0">
                <a:latin typeface="+mj-lt"/>
              </a:rPr>
              <a:t>E</a:t>
            </a:r>
            <a:r>
              <a:rPr lang="de-DE" sz="2800" b="0" dirty="0" smtClean="0">
                <a:latin typeface="+mj-lt"/>
              </a:rPr>
              <a:t> [J]) – 4.8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741861" y="2492994"/>
            <a:ext cx="692429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800" b="0" dirty="0" smtClean="0">
                <a:latin typeface="+mj-lt"/>
              </a:rPr>
              <a:t>1.5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cxnSp>
        <p:nvCxnSpPr>
          <p:cNvPr id="4" name="Gerade Verbindung 3"/>
          <p:cNvCxnSpPr/>
          <p:nvPr/>
        </p:nvCxnSpPr>
        <p:spPr bwMode="auto">
          <a:xfrm>
            <a:off x="3995936" y="2436354"/>
            <a:ext cx="2304256" cy="0"/>
          </a:xfrm>
          <a:prstGeom prst="line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5044354" y="4398660"/>
            <a:ext cx="536575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4800" b="0" dirty="0">
                <a:latin typeface="Arial" charset="0"/>
              </a:rPr>
              <a:t>}</a:t>
            </a:r>
          </a:p>
        </p:txBody>
      </p:sp>
      <p:sp>
        <p:nvSpPr>
          <p:cNvPr id="2" name="Rechteck 1"/>
          <p:cNvSpPr/>
          <p:nvPr/>
        </p:nvSpPr>
        <p:spPr>
          <a:xfrm>
            <a:off x="5434853" y="4676243"/>
            <a:ext cx="296427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200" b="0" dirty="0" smtClean="0">
                <a:latin typeface="Arial" charset="0"/>
              </a:rPr>
              <a:t>Faktor: </a:t>
            </a:r>
            <a:r>
              <a:rPr lang="de-DE" sz="2200" b="0" dirty="0" smtClean="0">
                <a:solidFill>
                  <a:srgbClr val="C00000"/>
                </a:solidFill>
                <a:latin typeface="Arial" charset="0"/>
              </a:rPr>
              <a:t>60 Millionen !!!</a:t>
            </a:r>
            <a:endParaRPr lang="de-AT" sz="2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24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609600"/>
            <a:ext cx="6921500" cy="635000"/>
          </a:xfrm>
        </p:spPr>
        <p:txBody>
          <a:bodyPr/>
          <a:lstStyle/>
          <a:p>
            <a:pPr algn="l" eaLnBrk="1" hangingPunct="1"/>
            <a:r>
              <a:rPr lang="de-DE" sz="2400" dirty="0" smtClean="0">
                <a:latin typeface="Arial" charset="0"/>
              </a:rPr>
              <a:t>Der Logarithmus in der Geologie</a:t>
            </a:r>
            <a:endParaRPr lang="de-DE" sz="2400" dirty="0" smtClean="0">
              <a:solidFill>
                <a:srgbClr val="F3F2D0"/>
              </a:solidFill>
              <a:latin typeface="Arial" charset="0"/>
            </a:endParaRP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685800" y="1219200"/>
            <a:ext cx="5257800" cy="0"/>
          </a:xfrm>
          <a:prstGeom prst="line">
            <a:avLst/>
          </a:prstGeom>
          <a:noFill/>
          <a:ln w="12700" cap="sq">
            <a:solidFill>
              <a:srgbClr val="B6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AT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84212" y="1340768"/>
            <a:ext cx="8136260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000" b="0" dirty="0" smtClean="0">
                <a:latin typeface="Arial" charset="0"/>
              </a:rPr>
              <a:t>Momenten-Magnituden-Skala:</a:t>
            </a:r>
          </a:p>
          <a:p>
            <a:pPr algn="l">
              <a:spcBef>
                <a:spcPct val="20000"/>
              </a:spcBef>
            </a:pPr>
            <a:endParaRPr lang="de-DE" sz="2000" b="0" dirty="0" smtClean="0">
              <a:latin typeface="Arial" charset="0"/>
            </a:endParaRPr>
          </a:p>
          <a:p>
            <a:pPr algn="l">
              <a:spcBef>
                <a:spcPct val="20000"/>
              </a:spcBef>
            </a:pPr>
            <a:endParaRPr lang="de-DE" sz="2000" b="0" dirty="0">
              <a:latin typeface="Arial" charset="0"/>
            </a:endParaRPr>
          </a:p>
          <a:p>
            <a:pPr algn="l">
              <a:spcBef>
                <a:spcPct val="20000"/>
              </a:spcBef>
            </a:pPr>
            <a:endParaRPr lang="de-DE" sz="2000" b="0" dirty="0" smtClean="0">
              <a:latin typeface="Arial" charset="0"/>
            </a:endParaRPr>
          </a:p>
          <a:p>
            <a:pPr algn="l">
              <a:spcBef>
                <a:spcPct val="20000"/>
              </a:spcBef>
            </a:pPr>
            <a:endParaRPr lang="de-DE" sz="2000" b="0" dirty="0" smtClean="0">
              <a:latin typeface="Arial" charset="0"/>
            </a:endParaRPr>
          </a:p>
          <a:p>
            <a:pPr marL="342900" indent="-342900" algn="l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sz="2000" b="0" dirty="0" smtClean="0">
                <a:latin typeface="Arial" charset="0"/>
              </a:rPr>
              <a:t>Eine Magnituden-Differenz von 0.2 entspricht einer Ver</a:t>
            </a:r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dopp</a:t>
            </a:r>
            <a:r>
              <a:rPr lang="de-DE" sz="2000" b="0" dirty="0" smtClean="0">
                <a:latin typeface="Arial" charset="0"/>
              </a:rPr>
              <a:t>lung der Energie!</a:t>
            </a:r>
          </a:p>
          <a:p>
            <a:pPr marL="342900" indent="-342900" algn="l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sz="2000" b="0" dirty="0">
                <a:latin typeface="Arial" charset="0"/>
              </a:rPr>
              <a:t>Eine Magnituden-Differenz von </a:t>
            </a:r>
            <a:r>
              <a:rPr lang="de-DE" sz="2000" b="0" dirty="0" smtClean="0">
                <a:latin typeface="Arial" charset="0"/>
              </a:rPr>
              <a:t>1 </a:t>
            </a:r>
            <a:r>
              <a:rPr lang="de-DE" sz="2000" b="0" dirty="0">
                <a:latin typeface="Arial" charset="0"/>
              </a:rPr>
              <a:t>entspricht einer </a:t>
            </a:r>
            <a:r>
              <a:rPr lang="de-DE" sz="2000" b="0" dirty="0" smtClean="0">
                <a:latin typeface="Arial" charset="0"/>
              </a:rPr>
              <a:t>Ver-</a:t>
            </a:r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31.6</a:t>
            </a:r>
            <a:r>
              <a:rPr lang="de-DE" sz="2000" b="0" dirty="0" smtClean="0">
                <a:latin typeface="Arial" charset="0"/>
              </a:rPr>
              <a:t>-fachung </a:t>
            </a:r>
            <a:r>
              <a:rPr lang="de-DE" sz="2000" b="0" dirty="0">
                <a:latin typeface="Arial" charset="0"/>
              </a:rPr>
              <a:t>der Energie</a:t>
            </a:r>
            <a:r>
              <a:rPr lang="de-DE" sz="2000" b="0" dirty="0" smtClean="0">
                <a:latin typeface="Arial" charset="0"/>
              </a:rPr>
              <a:t>!</a:t>
            </a:r>
          </a:p>
          <a:p>
            <a:pPr marL="342900" indent="-342900" algn="l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sz="2200" b="0" i="1" dirty="0" smtClean="0">
                <a:latin typeface="+mj-lt"/>
              </a:rPr>
              <a:t>M</a:t>
            </a:r>
            <a:r>
              <a:rPr lang="de-DE" sz="2200" b="0" i="1" baseline="-25000" dirty="0" smtClean="0">
                <a:latin typeface="+mj-lt"/>
              </a:rPr>
              <a:t>W</a:t>
            </a:r>
            <a:r>
              <a:rPr lang="de-DE" sz="2000" b="0" dirty="0" smtClean="0">
                <a:latin typeface="Arial" charset="0"/>
              </a:rPr>
              <a:t>(Chile, 1960) </a:t>
            </a:r>
            <a:r>
              <a:rPr lang="de-DE" sz="2200" b="0" dirty="0" smtClean="0">
                <a:latin typeface="+mj-lt"/>
              </a:rPr>
              <a:t>= 9.5</a:t>
            </a:r>
            <a:r>
              <a:rPr lang="de-DE" sz="2000" b="0" dirty="0" smtClean="0">
                <a:latin typeface="Arial" charset="0"/>
              </a:rPr>
              <a:t/>
            </a:r>
            <a:br>
              <a:rPr lang="de-DE" sz="2000" b="0" dirty="0" smtClean="0">
                <a:latin typeface="Arial" charset="0"/>
              </a:rPr>
            </a:br>
            <a:r>
              <a:rPr lang="de-DE" sz="2200" b="0" i="1" dirty="0" smtClean="0"/>
              <a:t>M</a:t>
            </a:r>
            <a:r>
              <a:rPr lang="de-DE" sz="2200" b="0" i="1" baseline="-25000" dirty="0" smtClean="0"/>
              <a:t>W</a:t>
            </a:r>
            <a:r>
              <a:rPr lang="de-DE" sz="2000" b="0" dirty="0" smtClean="0">
                <a:latin typeface="Arial" charset="0"/>
              </a:rPr>
              <a:t>(</a:t>
            </a:r>
            <a:r>
              <a:rPr lang="de-DE" sz="2000" b="0" dirty="0" err="1" smtClean="0">
                <a:latin typeface="Arial" charset="0"/>
              </a:rPr>
              <a:t>Ebreichsdorf</a:t>
            </a:r>
            <a:r>
              <a:rPr lang="de-DE" sz="2000" b="0" dirty="0" smtClean="0">
                <a:latin typeface="Arial" charset="0"/>
              </a:rPr>
              <a:t>, 2.9.2013) </a:t>
            </a:r>
            <a:r>
              <a:rPr lang="de-DE" sz="2200" b="0" dirty="0"/>
              <a:t>= </a:t>
            </a:r>
            <a:r>
              <a:rPr lang="de-DE" sz="2200" b="0" dirty="0" smtClean="0"/>
              <a:t>4.3</a:t>
            </a:r>
          </a:p>
          <a:p>
            <a:pPr marL="342900" indent="-342900" algn="l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sz="2200" b="0" i="1" dirty="0" smtClean="0"/>
              <a:t>M</a:t>
            </a:r>
            <a:r>
              <a:rPr lang="de-DE" sz="2200" b="0" i="1" baseline="-25000" dirty="0" smtClean="0"/>
              <a:t>W</a:t>
            </a:r>
            <a:r>
              <a:rPr lang="de-DE" sz="2000" b="0" dirty="0" smtClean="0">
                <a:latin typeface="Arial" charset="0"/>
              </a:rPr>
              <a:t>(</a:t>
            </a:r>
            <a:r>
              <a:rPr lang="de-DE" sz="2000" b="0" dirty="0" err="1" smtClean="0">
                <a:latin typeface="Arial" charset="0"/>
              </a:rPr>
              <a:t>Ebreichsdorf</a:t>
            </a:r>
            <a:r>
              <a:rPr lang="de-DE" sz="2000" b="0" dirty="0">
                <a:latin typeface="Arial" charset="0"/>
              </a:rPr>
              <a:t>, </a:t>
            </a:r>
            <a:r>
              <a:rPr lang="de-DE" sz="2000" b="0" dirty="0" smtClean="0">
                <a:latin typeface="Arial" charset="0"/>
              </a:rPr>
              <a:t>2.10.2013</a:t>
            </a:r>
            <a:r>
              <a:rPr lang="de-DE" sz="2000" b="0" dirty="0">
                <a:latin typeface="Arial" charset="0"/>
              </a:rPr>
              <a:t>) </a:t>
            </a:r>
            <a:r>
              <a:rPr lang="de-DE" sz="2200" b="0" dirty="0"/>
              <a:t>= </a:t>
            </a:r>
            <a:r>
              <a:rPr lang="de-DE" sz="2200" b="0" dirty="0" smtClean="0"/>
              <a:t>4.2</a:t>
            </a:r>
            <a:br>
              <a:rPr lang="de-DE" sz="2200" b="0" dirty="0" smtClean="0"/>
            </a:br>
            <a:r>
              <a:rPr lang="de-DE" sz="2200" b="0" i="1" dirty="0"/>
              <a:t>M</a:t>
            </a:r>
            <a:r>
              <a:rPr lang="de-DE" sz="2200" b="0" i="1" baseline="-25000" dirty="0"/>
              <a:t>W</a:t>
            </a:r>
            <a:r>
              <a:rPr lang="de-DE" sz="2000" b="0" dirty="0">
                <a:latin typeface="Arial" charset="0"/>
              </a:rPr>
              <a:t>(</a:t>
            </a:r>
            <a:r>
              <a:rPr lang="de-DE" sz="2000" b="0" dirty="0" err="1">
                <a:latin typeface="Arial" charset="0"/>
              </a:rPr>
              <a:t>Ebreichsdorf</a:t>
            </a:r>
            <a:r>
              <a:rPr lang="de-DE" sz="2000" b="0" dirty="0">
                <a:latin typeface="Arial" charset="0"/>
              </a:rPr>
              <a:t>, </a:t>
            </a:r>
            <a:r>
              <a:rPr lang="de-DE" sz="2000" b="0" dirty="0" smtClean="0">
                <a:latin typeface="Arial" charset="0"/>
              </a:rPr>
              <a:t>2.10.2013) </a:t>
            </a:r>
            <a:r>
              <a:rPr lang="de-DE" sz="2200" b="0" dirty="0"/>
              <a:t>= </a:t>
            </a:r>
            <a:r>
              <a:rPr lang="de-DE" sz="2200" b="0" dirty="0" smtClean="0"/>
              <a:t>2.9</a:t>
            </a:r>
            <a:r>
              <a:rPr lang="de-DE" sz="2000" b="0" dirty="0" smtClean="0">
                <a:latin typeface="Arial" charset="0"/>
              </a:rPr>
              <a:t/>
            </a:r>
            <a:br>
              <a:rPr lang="de-DE" sz="2000" b="0" dirty="0" smtClean="0">
                <a:latin typeface="Arial" charset="0"/>
              </a:rPr>
            </a:br>
            <a:endParaRPr lang="de-DE" sz="2000" b="0" dirty="0" smtClean="0">
              <a:latin typeface="Arial" charset="0"/>
            </a:endParaRPr>
          </a:p>
          <a:p>
            <a:pPr algn="l">
              <a:spcBef>
                <a:spcPct val="20000"/>
              </a:spcBef>
            </a:pPr>
            <a:endParaRPr lang="de-DE" sz="2000" b="0" dirty="0">
              <a:latin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843808" y="2204974"/>
            <a:ext cx="1224135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800" b="0" i="1" dirty="0" smtClean="0">
                <a:latin typeface="+mj-lt"/>
              </a:rPr>
              <a:t>M</a:t>
            </a:r>
            <a:r>
              <a:rPr lang="de-DE" sz="2800" b="0" i="1" baseline="-25000" dirty="0" smtClean="0">
                <a:latin typeface="+mj-lt"/>
              </a:rPr>
              <a:t>W</a:t>
            </a:r>
            <a:r>
              <a:rPr lang="de-DE" sz="2800" b="0" dirty="0" smtClean="0">
                <a:latin typeface="+mj-lt"/>
              </a:rPr>
              <a:t>  =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944915" y="1916930"/>
            <a:ext cx="2448273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de-DE" sz="2800" b="0" dirty="0" err="1" smtClean="0">
                <a:latin typeface="+mj-lt"/>
              </a:rPr>
              <a:t>lg</a:t>
            </a:r>
            <a:r>
              <a:rPr lang="de-DE" sz="2800" b="0" dirty="0" smtClean="0">
                <a:latin typeface="+mj-lt"/>
              </a:rPr>
              <a:t>(</a:t>
            </a:r>
            <a:r>
              <a:rPr lang="de-DE" sz="2800" b="0" i="1" dirty="0" smtClean="0">
                <a:latin typeface="+mj-lt"/>
              </a:rPr>
              <a:t>E</a:t>
            </a:r>
            <a:r>
              <a:rPr lang="de-DE" sz="2800" b="0" dirty="0" smtClean="0">
                <a:latin typeface="+mj-lt"/>
              </a:rPr>
              <a:t> [J]) – 4.8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741861" y="2492994"/>
            <a:ext cx="692429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800" b="0" dirty="0" smtClean="0">
                <a:latin typeface="+mj-lt"/>
              </a:rPr>
              <a:t>1.5</a:t>
            </a:r>
          </a:p>
          <a:p>
            <a:pPr algn="l">
              <a:spcBef>
                <a:spcPct val="20000"/>
              </a:spcBef>
            </a:pPr>
            <a:endParaRPr lang="de-DE" sz="2800" b="0" dirty="0">
              <a:latin typeface="+mj-lt"/>
            </a:endParaRPr>
          </a:p>
        </p:txBody>
      </p:sp>
      <p:cxnSp>
        <p:nvCxnSpPr>
          <p:cNvPr id="4" name="Gerade Verbindung 3"/>
          <p:cNvCxnSpPr/>
          <p:nvPr/>
        </p:nvCxnSpPr>
        <p:spPr bwMode="auto">
          <a:xfrm>
            <a:off x="3995936" y="2436354"/>
            <a:ext cx="2304256" cy="0"/>
          </a:xfrm>
          <a:prstGeom prst="line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5044354" y="4398660"/>
            <a:ext cx="536575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4800" b="0" dirty="0">
                <a:latin typeface="Arial" charset="0"/>
              </a:rPr>
              <a:t>}</a:t>
            </a:r>
          </a:p>
        </p:txBody>
      </p:sp>
      <p:sp>
        <p:nvSpPr>
          <p:cNvPr id="2" name="Rechteck 1"/>
          <p:cNvSpPr/>
          <p:nvPr/>
        </p:nvSpPr>
        <p:spPr>
          <a:xfrm>
            <a:off x="5434853" y="4676243"/>
            <a:ext cx="296427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200" b="0" dirty="0" smtClean="0">
                <a:latin typeface="Arial" charset="0"/>
              </a:rPr>
              <a:t>Faktor: </a:t>
            </a:r>
            <a:r>
              <a:rPr lang="de-DE" sz="2200" b="0" dirty="0" smtClean="0">
                <a:solidFill>
                  <a:srgbClr val="C00000"/>
                </a:solidFill>
                <a:latin typeface="Arial" charset="0"/>
              </a:rPr>
              <a:t>60 Millionen !!!</a:t>
            </a:r>
            <a:endParaRPr lang="de-AT" sz="2200" dirty="0">
              <a:solidFill>
                <a:srgbClr val="C00000"/>
              </a:solidFill>
            </a:endParaRPr>
          </a:p>
        </p:txBody>
      </p:sp>
      <p:sp>
        <p:nvSpPr>
          <p:cNvPr id="33" name="Rectangle 4"/>
          <p:cNvSpPr>
            <a:spLocks noChangeArrowheads="1"/>
          </p:cNvSpPr>
          <p:nvPr/>
        </p:nvSpPr>
        <p:spPr bwMode="auto">
          <a:xfrm>
            <a:off x="5069520" y="5136921"/>
            <a:ext cx="536575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4800" b="0" dirty="0">
                <a:latin typeface="Arial" charset="0"/>
              </a:rPr>
              <a:t>}</a:t>
            </a:r>
          </a:p>
        </p:txBody>
      </p:sp>
      <p:sp>
        <p:nvSpPr>
          <p:cNvPr id="34" name="Rechteck 33"/>
          <p:cNvSpPr/>
          <p:nvPr/>
        </p:nvSpPr>
        <p:spPr>
          <a:xfrm>
            <a:off x="5468830" y="5415873"/>
            <a:ext cx="177164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200" b="0" dirty="0" smtClean="0">
                <a:latin typeface="Arial" charset="0"/>
              </a:rPr>
              <a:t>Faktor: </a:t>
            </a:r>
            <a:r>
              <a:rPr lang="de-DE" sz="2200" b="0" dirty="0" smtClean="0">
                <a:solidFill>
                  <a:srgbClr val="C00000"/>
                </a:solidFill>
                <a:latin typeface="Arial" charset="0"/>
              </a:rPr>
              <a:t>90 !!!</a:t>
            </a:r>
            <a:endParaRPr lang="de-AT" sz="2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88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609600"/>
            <a:ext cx="6921500" cy="635000"/>
          </a:xfrm>
        </p:spPr>
        <p:txBody>
          <a:bodyPr/>
          <a:lstStyle/>
          <a:p>
            <a:pPr algn="l" eaLnBrk="1" hangingPunct="1"/>
            <a:r>
              <a:rPr lang="de-DE" sz="2400" dirty="0" smtClean="0">
                <a:latin typeface="Arial" charset="0"/>
              </a:rPr>
              <a:t>Der Logarithmus in der Geologie</a:t>
            </a:r>
            <a:endParaRPr lang="de-DE" sz="2400" dirty="0" smtClean="0">
              <a:solidFill>
                <a:srgbClr val="F3F2D0"/>
              </a:solidFill>
              <a:latin typeface="Arial" charset="0"/>
            </a:endParaRP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685800" y="1219200"/>
            <a:ext cx="5257800" cy="0"/>
          </a:xfrm>
          <a:prstGeom prst="line">
            <a:avLst/>
          </a:prstGeom>
          <a:noFill/>
          <a:ln w="12700" cap="sq">
            <a:solidFill>
              <a:srgbClr val="B6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AT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84212" y="1340768"/>
            <a:ext cx="6984131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000" b="0" dirty="0" smtClean="0">
                <a:latin typeface="Arial" charset="0"/>
              </a:rPr>
              <a:t>Freigesetzte seismische Energie:</a:t>
            </a:r>
          </a:p>
          <a:p>
            <a:pPr algn="l">
              <a:spcBef>
                <a:spcPct val="20000"/>
              </a:spcBef>
            </a:pPr>
            <a:endParaRPr lang="de-DE" sz="2000" b="0" dirty="0">
              <a:latin typeface="Arial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05" y="3657111"/>
            <a:ext cx="7644800" cy="688032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6361960" y="2315881"/>
            <a:ext cx="15824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Chile (1960)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7166809" y="2787999"/>
            <a:ext cx="205279" cy="1214321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mit Pfeil 14"/>
          <p:cNvCxnSpPr/>
          <p:nvPr/>
        </p:nvCxnSpPr>
        <p:spPr bwMode="auto">
          <a:xfrm flipH="1">
            <a:off x="3388715" y="2700611"/>
            <a:ext cx="327976" cy="1286329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hteck 15"/>
          <p:cNvSpPr/>
          <p:nvPr/>
        </p:nvSpPr>
        <p:spPr>
          <a:xfrm>
            <a:off x="3268939" y="2288582"/>
            <a:ext cx="17668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Alaska (1964)</a:t>
            </a:r>
            <a:endParaRPr lang="de-AT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79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609600"/>
            <a:ext cx="6921500" cy="635000"/>
          </a:xfrm>
        </p:spPr>
        <p:txBody>
          <a:bodyPr/>
          <a:lstStyle/>
          <a:p>
            <a:pPr algn="l" eaLnBrk="1" hangingPunct="1"/>
            <a:r>
              <a:rPr lang="de-DE" sz="2400" dirty="0" smtClean="0">
                <a:latin typeface="Arial" charset="0"/>
              </a:rPr>
              <a:t>Der Logarithmus in der Geologie</a:t>
            </a:r>
            <a:endParaRPr lang="de-DE" sz="2400" dirty="0" smtClean="0">
              <a:solidFill>
                <a:srgbClr val="F3F2D0"/>
              </a:solidFill>
              <a:latin typeface="Arial" charset="0"/>
            </a:endParaRP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685800" y="1219200"/>
            <a:ext cx="5257800" cy="0"/>
          </a:xfrm>
          <a:prstGeom prst="line">
            <a:avLst/>
          </a:prstGeom>
          <a:noFill/>
          <a:ln w="12700" cap="sq">
            <a:solidFill>
              <a:srgbClr val="B6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AT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84212" y="1340768"/>
            <a:ext cx="6984131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000" b="0" dirty="0" smtClean="0">
                <a:latin typeface="Arial" charset="0"/>
              </a:rPr>
              <a:t>Freigesetzte seismische Energie:</a:t>
            </a:r>
          </a:p>
          <a:p>
            <a:pPr algn="l">
              <a:spcBef>
                <a:spcPct val="20000"/>
              </a:spcBef>
            </a:pPr>
            <a:endParaRPr lang="de-DE" sz="2000" b="0" dirty="0">
              <a:latin typeface="Arial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05" y="3657111"/>
            <a:ext cx="7644800" cy="688032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6361960" y="2315881"/>
            <a:ext cx="15824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Chile (1960)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7166809" y="2787999"/>
            <a:ext cx="205279" cy="1214321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mit Pfeil 14"/>
          <p:cNvCxnSpPr/>
          <p:nvPr/>
        </p:nvCxnSpPr>
        <p:spPr bwMode="auto">
          <a:xfrm flipH="1">
            <a:off x="3388715" y="2700611"/>
            <a:ext cx="327976" cy="1286329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hteck 15"/>
          <p:cNvSpPr/>
          <p:nvPr/>
        </p:nvSpPr>
        <p:spPr>
          <a:xfrm>
            <a:off x="3268939" y="2288582"/>
            <a:ext cx="17668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Alaska (1964)</a:t>
            </a:r>
            <a:endParaRPr lang="de-AT" sz="2000" dirty="0">
              <a:solidFill>
                <a:srgbClr val="C00000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2173660" y="1779255"/>
            <a:ext cx="1964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Sumatra (2004)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64" name="Gerade Verbindung mit Pfeil 63"/>
          <p:cNvCxnSpPr/>
          <p:nvPr/>
        </p:nvCxnSpPr>
        <p:spPr bwMode="auto">
          <a:xfrm flipH="1">
            <a:off x="2766532" y="2139964"/>
            <a:ext cx="142613" cy="1862356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629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609600"/>
            <a:ext cx="6921500" cy="635000"/>
          </a:xfrm>
        </p:spPr>
        <p:txBody>
          <a:bodyPr/>
          <a:lstStyle/>
          <a:p>
            <a:pPr algn="l" eaLnBrk="1" hangingPunct="1"/>
            <a:r>
              <a:rPr lang="de-DE" sz="2400" dirty="0" smtClean="0">
                <a:latin typeface="Arial" charset="0"/>
              </a:rPr>
              <a:t>Der Logarithmus in der Geologie</a:t>
            </a:r>
            <a:endParaRPr lang="de-DE" sz="2400" dirty="0" smtClean="0">
              <a:solidFill>
                <a:srgbClr val="F3F2D0"/>
              </a:solidFill>
              <a:latin typeface="Arial" charset="0"/>
            </a:endParaRP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685800" y="1219200"/>
            <a:ext cx="5257800" cy="0"/>
          </a:xfrm>
          <a:prstGeom prst="line">
            <a:avLst/>
          </a:prstGeom>
          <a:noFill/>
          <a:ln w="12700" cap="sq">
            <a:solidFill>
              <a:srgbClr val="B6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AT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84212" y="1340768"/>
            <a:ext cx="6984131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000" b="0" dirty="0" smtClean="0">
                <a:latin typeface="Arial" charset="0"/>
              </a:rPr>
              <a:t>Freigesetzte seismische Energie:</a:t>
            </a:r>
          </a:p>
          <a:p>
            <a:pPr algn="l">
              <a:spcBef>
                <a:spcPct val="20000"/>
              </a:spcBef>
            </a:pPr>
            <a:endParaRPr lang="de-DE" sz="2000" b="0" dirty="0">
              <a:latin typeface="Arial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05" y="3657111"/>
            <a:ext cx="7644800" cy="688032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6361960" y="2315881"/>
            <a:ext cx="15824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Chile (1960)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7166809" y="2787999"/>
            <a:ext cx="205279" cy="1214321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mit Pfeil 14"/>
          <p:cNvCxnSpPr/>
          <p:nvPr/>
        </p:nvCxnSpPr>
        <p:spPr bwMode="auto">
          <a:xfrm flipH="1">
            <a:off x="3388715" y="2700611"/>
            <a:ext cx="327976" cy="1286329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hteck 15"/>
          <p:cNvSpPr/>
          <p:nvPr/>
        </p:nvSpPr>
        <p:spPr>
          <a:xfrm>
            <a:off x="3268939" y="2288582"/>
            <a:ext cx="17668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Alaska (1964)</a:t>
            </a:r>
            <a:endParaRPr lang="de-AT" sz="2000" dirty="0">
              <a:solidFill>
                <a:srgbClr val="C00000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2173660" y="1779255"/>
            <a:ext cx="1964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Sumatra (2004)</a:t>
            </a:r>
            <a:endParaRPr lang="de-AT" sz="2000" dirty="0">
              <a:solidFill>
                <a:srgbClr val="C00000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759234" y="2180015"/>
            <a:ext cx="18616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err="1" smtClean="0">
                <a:solidFill>
                  <a:srgbClr val="C00000"/>
                </a:solidFill>
                <a:latin typeface="Arial" charset="0"/>
              </a:rPr>
              <a:t>Honshū</a:t>
            </a:r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 (2011)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23" name="Gerade Verbindung mit Pfeil 22"/>
          <p:cNvCxnSpPr/>
          <p:nvPr/>
        </p:nvCxnSpPr>
        <p:spPr bwMode="auto">
          <a:xfrm>
            <a:off x="1798303" y="2633003"/>
            <a:ext cx="389389" cy="1369317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mit Pfeil 63"/>
          <p:cNvCxnSpPr/>
          <p:nvPr/>
        </p:nvCxnSpPr>
        <p:spPr bwMode="auto">
          <a:xfrm flipH="1">
            <a:off x="2766532" y="2139964"/>
            <a:ext cx="142613" cy="1862356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4081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609600"/>
            <a:ext cx="6921500" cy="635000"/>
          </a:xfrm>
        </p:spPr>
        <p:txBody>
          <a:bodyPr/>
          <a:lstStyle/>
          <a:p>
            <a:pPr algn="l" eaLnBrk="1" hangingPunct="1"/>
            <a:r>
              <a:rPr lang="de-DE" sz="2400" dirty="0" smtClean="0">
                <a:latin typeface="Arial" charset="0"/>
              </a:rPr>
              <a:t>Der Logarithmus in der Geologie</a:t>
            </a:r>
            <a:endParaRPr lang="de-DE" sz="2400" dirty="0" smtClean="0">
              <a:solidFill>
                <a:srgbClr val="F3F2D0"/>
              </a:solidFill>
              <a:latin typeface="Arial" charset="0"/>
            </a:endParaRP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685800" y="1219200"/>
            <a:ext cx="5257800" cy="0"/>
          </a:xfrm>
          <a:prstGeom prst="line">
            <a:avLst/>
          </a:prstGeom>
          <a:noFill/>
          <a:ln w="12700" cap="sq">
            <a:solidFill>
              <a:srgbClr val="B6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AT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84212" y="1340768"/>
            <a:ext cx="6984131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000" b="0" dirty="0" smtClean="0">
                <a:latin typeface="Arial" charset="0"/>
              </a:rPr>
              <a:t>Freigesetzte seismische Energie:</a:t>
            </a:r>
          </a:p>
          <a:p>
            <a:pPr algn="l">
              <a:spcBef>
                <a:spcPct val="20000"/>
              </a:spcBef>
            </a:pPr>
            <a:endParaRPr lang="de-DE" sz="2000" b="0" dirty="0">
              <a:latin typeface="Arial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05" y="3657111"/>
            <a:ext cx="7644800" cy="688032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6361960" y="2315881"/>
            <a:ext cx="15824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Chile (1960)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7166809" y="2787999"/>
            <a:ext cx="205279" cy="1214321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mit Pfeil 14"/>
          <p:cNvCxnSpPr/>
          <p:nvPr/>
        </p:nvCxnSpPr>
        <p:spPr bwMode="auto">
          <a:xfrm flipH="1">
            <a:off x="3388715" y="2700611"/>
            <a:ext cx="327976" cy="1286329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hteck 15"/>
          <p:cNvSpPr/>
          <p:nvPr/>
        </p:nvSpPr>
        <p:spPr>
          <a:xfrm>
            <a:off x="3268939" y="2288582"/>
            <a:ext cx="17668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Alaska (1964)</a:t>
            </a:r>
            <a:endParaRPr lang="de-AT" sz="2000" dirty="0">
              <a:solidFill>
                <a:srgbClr val="C00000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2173660" y="1779255"/>
            <a:ext cx="1964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Sumatra (2004)</a:t>
            </a:r>
            <a:endParaRPr lang="de-AT" sz="2000" dirty="0">
              <a:solidFill>
                <a:srgbClr val="C00000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759234" y="2180015"/>
            <a:ext cx="18616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err="1" smtClean="0">
                <a:solidFill>
                  <a:srgbClr val="C00000"/>
                </a:solidFill>
                <a:latin typeface="Arial" charset="0"/>
              </a:rPr>
              <a:t>Honshū</a:t>
            </a:r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 (2011)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23" name="Gerade Verbindung mit Pfeil 22"/>
          <p:cNvCxnSpPr/>
          <p:nvPr/>
        </p:nvCxnSpPr>
        <p:spPr bwMode="auto">
          <a:xfrm>
            <a:off x="1798303" y="2633003"/>
            <a:ext cx="389389" cy="1369317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echteck 27"/>
          <p:cNvSpPr/>
          <p:nvPr/>
        </p:nvSpPr>
        <p:spPr>
          <a:xfrm>
            <a:off x="179512" y="2695665"/>
            <a:ext cx="16674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China (1931)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787297" y="3095775"/>
            <a:ext cx="242714" cy="893774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mit Pfeil 63"/>
          <p:cNvCxnSpPr/>
          <p:nvPr/>
        </p:nvCxnSpPr>
        <p:spPr bwMode="auto">
          <a:xfrm flipH="1">
            <a:off x="2766532" y="2139964"/>
            <a:ext cx="142613" cy="1862356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2722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609600"/>
            <a:ext cx="6921500" cy="635000"/>
          </a:xfrm>
        </p:spPr>
        <p:txBody>
          <a:bodyPr/>
          <a:lstStyle/>
          <a:p>
            <a:pPr algn="l" eaLnBrk="1" hangingPunct="1"/>
            <a:r>
              <a:rPr lang="de-DE" sz="2400" dirty="0" smtClean="0">
                <a:latin typeface="Arial" charset="0"/>
              </a:rPr>
              <a:t>Der Logarithmus in der Geologie</a:t>
            </a:r>
            <a:endParaRPr lang="de-DE" sz="2400" dirty="0" smtClean="0">
              <a:solidFill>
                <a:srgbClr val="F3F2D0"/>
              </a:solidFill>
              <a:latin typeface="Arial" charset="0"/>
            </a:endParaRP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685800" y="1219200"/>
            <a:ext cx="5257800" cy="0"/>
          </a:xfrm>
          <a:prstGeom prst="line">
            <a:avLst/>
          </a:prstGeom>
          <a:noFill/>
          <a:ln w="12700" cap="sq">
            <a:solidFill>
              <a:srgbClr val="B6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AT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84212" y="1340768"/>
            <a:ext cx="6984131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000" b="0" dirty="0" smtClean="0">
                <a:latin typeface="Arial" charset="0"/>
              </a:rPr>
              <a:t>Freigesetzte seismische Energie:</a:t>
            </a:r>
          </a:p>
          <a:p>
            <a:pPr algn="l">
              <a:spcBef>
                <a:spcPct val="20000"/>
              </a:spcBef>
            </a:pPr>
            <a:endParaRPr lang="de-DE" sz="2000" b="0" dirty="0">
              <a:latin typeface="Arial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05" y="3657111"/>
            <a:ext cx="7644800" cy="688032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6361960" y="2315881"/>
            <a:ext cx="15824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Chile (1960)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7166809" y="2787999"/>
            <a:ext cx="205279" cy="1214321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mit Pfeil 14"/>
          <p:cNvCxnSpPr/>
          <p:nvPr/>
        </p:nvCxnSpPr>
        <p:spPr bwMode="auto">
          <a:xfrm flipH="1">
            <a:off x="3388715" y="2700611"/>
            <a:ext cx="327976" cy="1286329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hteck 15"/>
          <p:cNvSpPr/>
          <p:nvPr/>
        </p:nvSpPr>
        <p:spPr>
          <a:xfrm>
            <a:off x="3268939" y="2288582"/>
            <a:ext cx="17668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Alaska (1964)</a:t>
            </a:r>
            <a:endParaRPr lang="de-AT" sz="2000" dirty="0">
              <a:solidFill>
                <a:srgbClr val="C00000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2173660" y="1779255"/>
            <a:ext cx="1964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Sumatra (2004)</a:t>
            </a:r>
            <a:endParaRPr lang="de-AT" sz="2000" dirty="0">
              <a:solidFill>
                <a:srgbClr val="C00000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759234" y="2180015"/>
            <a:ext cx="18616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err="1" smtClean="0">
                <a:solidFill>
                  <a:srgbClr val="C00000"/>
                </a:solidFill>
                <a:latin typeface="Arial" charset="0"/>
              </a:rPr>
              <a:t>Honshū</a:t>
            </a:r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 (2011)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23" name="Gerade Verbindung mit Pfeil 22"/>
          <p:cNvCxnSpPr/>
          <p:nvPr/>
        </p:nvCxnSpPr>
        <p:spPr bwMode="auto">
          <a:xfrm>
            <a:off x="1798303" y="2633003"/>
            <a:ext cx="389389" cy="1369317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echteck 27"/>
          <p:cNvSpPr/>
          <p:nvPr/>
        </p:nvSpPr>
        <p:spPr>
          <a:xfrm>
            <a:off x="179512" y="2695665"/>
            <a:ext cx="16674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China (1931)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787297" y="3095775"/>
            <a:ext cx="242714" cy="893774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Rechteck 34"/>
          <p:cNvSpPr/>
          <p:nvPr/>
        </p:nvSpPr>
        <p:spPr>
          <a:xfrm>
            <a:off x="2816468" y="4423051"/>
            <a:ext cx="21226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Kaukasus (1991)</a:t>
            </a:r>
          </a:p>
        </p:txBody>
      </p:sp>
      <p:cxnSp>
        <p:nvCxnSpPr>
          <p:cNvPr id="36" name="Gerade Verbindung mit Pfeil 35"/>
          <p:cNvCxnSpPr>
            <a:stCxn id="35" idx="1"/>
          </p:cNvCxnSpPr>
          <p:nvPr/>
        </p:nvCxnSpPr>
        <p:spPr bwMode="auto">
          <a:xfrm flipH="1" flipV="1">
            <a:off x="1013234" y="4010710"/>
            <a:ext cx="1803234" cy="612396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mit Pfeil 63"/>
          <p:cNvCxnSpPr/>
          <p:nvPr/>
        </p:nvCxnSpPr>
        <p:spPr bwMode="auto">
          <a:xfrm flipH="1">
            <a:off x="2766532" y="2139964"/>
            <a:ext cx="142613" cy="1862356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3367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609600"/>
            <a:ext cx="6921500" cy="635000"/>
          </a:xfrm>
        </p:spPr>
        <p:txBody>
          <a:bodyPr/>
          <a:lstStyle/>
          <a:p>
            <a:pPr algn="l" eaLnBrk="1" hangingPunct="1"/>
            <a:r>
              <a:rPr lang="de-DE" sz="2400" dirty="0" smtClean="0">
                <a:latin typeface="Arial" charset="0"/>
              </a:rPr>
              <a:t>Der Logarithmus in der Geologie</a:t>
            </a:r>
            <a:endParaRPr lang="de-DE" sz="2400" dirty="0" smtClean="0">
              <a:solidFill>
                <a:srgbClr val="F3F2D0"/>
              </a:solidFill>
              <a:latin typeface="Arial" charset="0"/>
            </a:endParaRP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685800" y="1219200"/>
            <a:ext cx="5257800" cy="0"/>
          </a:xfrm>
          <a:prstGeom prst="line">
            <a:avLst/>
          </a:prstGeom>
          <a:noFill/>
          <a:ln w="12700" cap="sq">
            <a:solidFill>
              <a:srgbClr val="B6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AT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84212" y="1340768"/>
            <a:ext cx="6984131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000" b="0" dirty="0" smtClean="0">
                <a:latin typeface="Arial" charset="0"/>
              </a:rPr>
              <a:t>Freigesetzte seismische Energie:</a:t>
            </a:r>
          </a:p>
          <a:p>
            <a:pPr algn="l">
              <a:spcBef>
                <a:spcPct val="20000"/>
              </a:spcBef>
            </a:pPr>
            <a:endParaRPr lang="de-DE" sz="2000" b="0" dirty="0">
              <a:latin typeface="Arial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05" y="3657111"/>
            <a:ext cx="7644800" cy="688032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6361960" y="2315881"/>
            <a:ext cx="15824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Chile (1960)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7166809" y="2787999"/>
            <a:ext cx="205279" cy="1214321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mit Pfeil 14"/>
          <p:cNvCxnSpPr/>
          <p:nvPr/>
        </p:nvCxnSpPr>
        <p:spPr bwMode="auto">
          <a:xfrm flipH="1">
            <a:off x="3388715" y="2700611"/>
            <a:ext cx="327976" cy="1286329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hteck 15"/>
          <p:cNvSpPr/>
          <p:nvPr/>
        </p:nvSpPr>
        <p:spPr>
          <a:xfrm>
            <a:off x="3268939" y="2288582"/>
            <a:ext cx="17668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Alaska (1964)</a:t>
            </a:r>
            <a:endParaRPr lang="de-AT" sz="2000" dirty="0">
              <a:solidFill>
                <a:srgbClr val="C00000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2173660" y="1779255"/>
            <a:ext cx="1964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Sumatra (2004)</a:t>
            </a:r>
            <a:endParaRPr lang="de-AT" sz="2000" dirty="0">
              <a:solidFill>
                <a:srgbClr val="C00000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759234" y="2180015"/>
            <a:ext cx="18616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err="1" smtClean="0">
                <a:solidFill>
                  <a:srgbClr val="C00000"/>
                </a:solidFill>
                <a:latin typeface="Arial" charset="0"/>
              </a:rPr>
              <a:t>Honshū</a:t>
            </a:r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 (2011)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23" name="Gerade Verbindung mit Pfeil 22"/>
          <p:cNvCxnSpPr/>
          <p:nvPr/>
        </p:nvCxnSpPr>
        <p:spPr bwMode="auto">
          <a:xfrm>
            <a:off x="1798303" y="2633003"/>
            <a:ext cx="389389" cy="1369317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echteck 27"/>
          <p:cNvSpPr/>
          <p:nvPr/>
        </p:nvSpPr>
        <p:spPr>
          <a:xfrm>
            <a:off x="179512" y="2695665"/>
            <a:ext cx="16674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China (1931)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787297" y="3095775"/>
            <a:ext cx="242714" cy="893774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Rechteck 34"/>
          <p:cNvSpPr/>
          <p:nvPr/>
        </p:nvSpPr>
        <p:spPr>
          <a:xfrm>
            <a:off x="2816468" y="4423051"/>
            <a:ext cx="21226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Kaukasus (1991)</a:t>
            </a:r>
          </a:p>
        </p:txBody>
      </p:sp>
      <p:cxnSp>
        <p:nvCxnSpPr>
          <p:cNvPr id="36" name="Gerade Verbindung mit Pfeil 35"/>
          <p:cNvCxnSpPr>
            <a:stCxn id="35" idx="1"/>
          </p:cNvCxnSpPr>
          <p:nvPr/>
        </p:nvCxnSpPr>
        <p:spPr bwMode="auto">
          <a:xfrm flipH="1" flipV="1">
            <a:off x="1013234" y="4010710"/>
            <a:ext cx="1803234" cy="612396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Rechteck 39"/>
          <p:cNvSpPr/>
          <p:nvPr/>
        </p:nvSpPr>
        <p:spPr>
          <a:xfrm>
            <a:off x="2825757" y="4751748"/>
            <a:ext cx="17812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Skopje (1963)</a:t>
            </a:r>
          </a:p>
        </p:txBody>
      </p:sp>
      <p:cxnSp>
        <p:nvCxnSpPr>
          <p:cNvPr id="48" name="Gerade Verbindung mit Pfeil 47"/>
          <p:cNvCxnSpPr/>
          <p:nvPr/>
        </p:nvCxnSpPr>
        <p:spPr bwMode="auto">
          <a:xfrm flipH="1" flipV="1">
            <a:off x="1055178" y="4019098"/>
            <a:ext cx="1770580" cy="857134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mit Pfeil 63"/>
          <p:cNvCxnSpPr/>
          <p:nvPr/>
        </p:nvCxnSpPr>
        <p:spPr bwMode="auto">
          <a:xfrm flipH="1">
            <a:off x="2766532" y="2139964"/>
            <a:ext cx="142613" cy="1862356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7329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609600"/>
            <a:ext cx="6921500" cy="635000"/>
          </a:xfrm>
        </p:spPr>
        <p:txBody>
          <a:bodyPr/>
          <a:lstStyle/>
          <a:p>
            <a:pPr algn="l" eaLnBrk="1" hangingPunct="1"/>
            <a:r>
              <a:rPr lang="de-DE" sz="2400" dirty="0" smtClean="0">
                <a:latin typeface="Arial" charset="0"/>
              </a:rPr>
              <a:t>Der Logarithmus in der Geologie</a:t>
            </a:r>
            <a:endParaRPr lang="de-DE" sz="2400" dirty="0" smtClean="0">
              <a:solidFill>
                <a:srgbClr val="F3F2D0"/>
              </a:solidFill>
              <a:latin typeface="Arial" charset="0"/>
            </a:endParaRP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685800" y="1219200"/>
            <a:ext cx="5257800" cy="0"/>
          </a:xfrm>
          <a:prstGeom prst="line">
            <a:avLst/>
          </a:prstGeom>
          <a:noFill/>
          <a:ln w="12700" cap="sq">
            <a:solidFill>
              <a:srgbClr val="B6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AT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84212" y="1340768"/>
            <a:ext cx="6984131" cy="4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de-DE" sz="2000" b="0" dirty="0" smtClean="0">
                <a:latin typeface="Arial" charset="0"/>
              </a:rPr>
              <a:t>Freigesetzte seismische Energie:</a:t>
            </a:r>
          </a:p>
          <a:p>
            <a:pPr algn="l">
              <a:spcBef>
                <a:spcPct val="20000"/>
              </a:spcBef>
            </a:pPr>
            <a:endParaRPr lang="de-DE" sz="2000" b="0" dirty="0">
              <a:latin typeface="Arial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05" y="3657111"/>
            <a:ext cx="7644800" cy="688032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6361960" y="2315881"/>
            <a:ext cx="15824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Chile (1960)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7166809" y="2787999"/>
            <a:ext cx="205279" cy="1214321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mit Pfeil 14"/>
          <p:cNvCxnSpPr/>
          <p:nvPr/>
        </p:nvCxnSpPr>
        <p:spPr bwMode="auto">
          <a:xfrm flipH="1">
            <a:off x="3388715" y="2700611"/>
            <a:ext cx="327976" cy="1286329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hteck 15"/>
          <p:cNvSpPr/>
          <p:nvPr/>
        </p:nvSpPr>
        <p:spPr>
          <a:xfrm>
            <a:off x="3268939" y="2288582"/>
            <a:ext cx="17668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Alaska (1964)</a:t>
            </a:r>
            <a:endParaRPr lang="de-AT" sz="2000" dirty="0">
              <a:solidFill>
                <a:srgbClr val="C00000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2173660" y="1779255"/>
            <a:ext cx="1964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Sumatra (2004)</a:t>
            </a:r>
            <a:endParaRPr lang="de-AT" sz="2000" dirty="0">
              <a:solidFill>
                <a:srgbClr val="C00000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759234" y="2180015"/>
            <a:ext cx="18616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err="1" smtClean="0">
                <a:solidFill>
                  <a:srgbClr val="C00000"/>
                </a:solidFill>
                <a:latin typeface="Arial" charset="0"/>
              </a:rPr>
              <a:t>Honshū</a:t>
            </a:r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 (2011)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23" name="Gerade Verbindung mit Pfeil 22"/>
          <p:cNvCxnSpPr/>
          <p:nvPr/>
        </p:nvCxnSpPr>
        <p:spPr bwMode="auto">
          <a:xfrm>
            <a:off x="1798303" y="2633003"/>
            <a:ext cx="389389" cy="1369317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echteck 27"/>
          <p:cNvSpPr/>
          <p:nvPr/>
        </p:nvSpPr>
        <p:spPr>
          <a:xfrm>
            <a:off x="179512" y="2695665"/>
            <a:ext cx="16674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China (1931)</a:t>
            </a:r>
            <a:endParaRPr lang="de-AT" sz="2000" dirty="0">
              <a:solidFill>
                <a:srgbClr val="C00000"/>
              </a:solidFill>
            </a:endParaRPr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787297" y="3095775"/>
            <a:ext cx="242714" cy="893774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Rechteck 34"/>
          <p:cNvSpPr/>
          <p:nvPr/>
        </p:nvSpPr>
        <p:spPr>
          <a:xfrm>
            <a:off x="2816468" y="4423051"/>
            <a:ext cx="21226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Kaukasus (1991)</a:t>
            </a:r>
          </a:p>
        </p:txBody>
      </p:sp>
      <p:cxnSp>
        <p:nvCxnSpPr>
          <p:cNvPr id="36" name="Gerade Verbindung mit Pfeil 35"/>
          <p:cNvCxnSpPr>
            <a:stCxn id="35" idx="1"/>
          </p:cNvCxnSpPr>
          <p:nvPr/>
        </p:nvCxnSpPr>
        <p:spPr bwMode="auto">
          <a:xfrm flipH="1" flipV="1">
            <a:off x="1013234" y="4010710"/>
            <a:ext cx="1803234" cy="612396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Rechteck 39"/>
          <p:cNvSpPr/>
          <p:nvPr/>
        </p:nvSpPr>
        <p:spPr>
          <a:xfrm>
            <a:off x="2825757" y="4751748"/>
            <a:ext cx="17812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Skopje (1963)</a:t>
            </a:r>
          </a:p>
        </p:txBody>
      </p:sp>
      <p:sp>
        <p:nvSpPr>
          <p:cNvPr id="41" name="Rechteck 40"/>
          <p:cNvSpPr/>
          <p:nvPr/>
        </p:nvSpPr>
        <p:spPr>
          <a:xfrm>
            <a:off x="2459885" y="5067967"/>
            <a:ext cx="24224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de-DE" sz="2000" b="0" dirty="0" err="1" smtClean="0">
                <a:solidFill>
                  <a:srgbClr val="C00000"/>
                </a:solidFill>
                <a:latin typeface="Arial" charset="0"/>
              </a:rPr>
              <a:t>Seebenstein</a:t>
            </a:r>
            <a:r>
              <a:rPr lang="de-DE" sz="2000" b="0" dirty="0" smtClean="0">
                <a:solidFill>
                  <a:srgbClr val="C00000"/>
                </a:solidFill>
                <a:latin typeface="Arial" charset="0"/>
              </a:rPr>
              <a:t> (1972)</a:t>
            </a:r>
          </a:p>
        </p:txBody>
      </p:sp>
      <p:cxnSp>
        <p:nvCxnSpPr>
          <p:cNvPr id="48" name="Gerade Verbindung mit Pfeil 47"/>
          <p:cNvCxnSpPr/>
          <p:nvPr/>
        </p:nvCxnSpPr>
        <p:spPr bwMode="auto">
          <a:xfrm flipH="1" flipV="1">
            <a:off x="1055178" y="4019098"/>
            <a:ext cx="1770580" cy="857134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mit Pfeil 49"/>
          <p:cNvCxnSpPr/>
          <p:nvPr/>
        </p:nvCxnSpPr>
        <p:spPr bwMode="auto">
          <a:xfrm flipH="1" flipV="1">
            <a:off x="1046789" y="4035876"/>
            <a:ext cx="1469078" cy="1232147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mit Pfeil 63"/>
          <p:cNvCxnSpPr/>
          <p:nvPr/>
        </p:nvCxnSpPr>
        <p:spPr bwMode="auto">
          <a:xfrm flipH="1">
            <a:off x="2766532" y="2139964"/>
            <a:ext cx="142613" cy="1862356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6678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">
      <a:dk1>
        <a:srgbClr val="341250"/>
      </a:dk1>
      <a:lt1>
        <a:srgbClr val="FFFFFF"/>
      </a:lt1>
      <a:dk2>
        <a:srgbClr val="34125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2B0E43"/>
      </a:accent4>
      <a:accent5>
        <a:srgbClr val="AAE2CA"/>
      </a:accent5>
      <a:accent6>
        <a:srgbClr val="2D2DB9"/>
      </a:accent6>
      <a:hlink>
        <a:srgbClr val="990000"/>
      </a:hlink>
      <a:folHlink>
        <a:srgbClr val="990000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C:\Text-Tools\Microsoft Office\Templates\Presentation Designs\Aufsteigend.pot</Template>
  <TotalTime>0</TotalTime>
  <Words>1120</Words>
  <Application>Microsoft Office PowerPoint</Application>
  <PresentationFormat>Bildschirmpräsentation (4:3)</PresentationFormat>
  <Paragraphs>313</Paragraphs>
  <Slides>29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29</vt:i4>
      </vt:variant>
    </vt:vector>
  </HeadingPairs>
  <TitlesOfParts>
    <vt:vector size="30" baseType="lpstr">
      <vt:lpstr>Standarddesign</vt:lpstr>
      <vt:lpstr>Der Logarithmus in der Geologie</vt:lpstr>
      <vt:lpstr>Der Logarithmus in der Geologie</vt:lpstr>
      <vt:lpstr>Der Logarithmus in der Geologie</vt:lpstr>
      <vt:lpstr>Der Logarithmus in der Geologie</vt:lpstr>
      <vt:lpstr>Der Logarithmus in der Geologie</vt:lpstr>
      <vt:lpstr>Der Logarithmus in der Geologie</vt:lpstr>
      <vt:lpstr>Der Logarithmus in der Geologie</vt:lpstr>
      <vt:lpstr>Der Logarithmus in der Geologie</vt:lpstr>
      <vt:lpstr>Der Logarithmus in der Geologie</vt:lpstr>
      <vt:lpstr>Der Logarithmus in der Geologie</vt:lpstr>
      <vt:lpstr>Der Logarithmus in der Geologie</vt:lpstr>
      <vt:lpstr>Der Logarithmus in der Geologie</vt:lpstr>
      <vt:lpstr>Der Logarithmus in der Geologie</vt:lpstr>
      <vt:lpstr>Der Logarithmus in der Geologie</vt:lpstr>
      <vt:lpstr>Der Logarithmus in der Geologie</vt:lpstr>
      <vt:lpstr>Der Logarithmus in der Geologie</vt:lpstr>
      <vt:lpstr>Der Logarithmus in der Geologie</vt:lpstr>
      <vt:lpstr>Der Logarithmus in der Geologie</vt:lpstr>
      <vt:lpstr>Der Logarithmus in der Geologie</vt:lpstr>
      <vt:lpstr>Der Logarithmus in der Geologie</vt:lpstr>
      <vt:lpstr>Der Logarithmus in der Geologie</vt:lpstr>
      <vt:lpstr>Der Logarithmus in der Geologie</vt:lpstr>
      <vt:lpstr>Der Logarithmus in der Geologie</vt:lpstr>
      <vt:lpstr>Der Logarithmus in der Geologie</vt:lpstr>
      <vt:lpstr>Der Logarithmus in der Geologie</vt:lpstr>
      <vt:lpstr>Der Logarithmus in der Geologie</vt:lpstr>
      <vt:lpstr>Der Logarithmus in der Geologie</vt:lpstr>
      <vt:lpstr>Der Logarithmus in der Geologie</vt:lpstr>
      <vt:lpstr>Der Logarithmus in der Geologie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</dc:creator>
  <cp:lastModifiedBy>Franz Embacher</cp:lastModifiedBy>
  <cp:revision>1070</cp:revision>
  <dcterms:created xsi:type="dcterms:W3CDTF">1601-01-01T00:00:00Z</dcterms:created>
  <dcterms:modified xsi:type="dcterms:W3CDTF">2014-10-25T15:47:33Z</dcterms:modified>
</cp:coreProperties>
</file>