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6" r:id="rId3"/>
    <p:sldId id="268" r:id="rId4"/>
    <p:sldId id="267" r:id="rId5"/>
    <p:sldId id="265" r:id="rId6"/>
    <p:sldId id="270" r:id="rId7"/>
    <p:sldId id="269" r:id="rId8"/>
    <p:sldId id="264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F759C6-2FDC-4547-84FD-638D317A2885}">
          <p14:sldIdLst>
            <p14:sldId id="260"/>
            <p14:sldId id="266"/>
            <p14:sldId id="268"/>
            <p14:sldId id="267"/>
            <p14:sldId id="265"/>
            <p14:sldId id="270"/>
            <p14:sldId id="269"/>
          </p14:sldIdLst>
        </p14:section>
        <p14:section name="Untitled Section" id="{490CA079-AE25-495E-BDDA-4AD1B06342A9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23" d="100"/>
          <a:sy n="12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B329-F362-45F1-9BCD-016991D48732}" type="datetimeFigureOut">
              <a:rPr lang="es-ES_tradnl" smtClean="0"/>
              <a:t>03/10/2017</a:t>
            </a:fld>
            <a:endParaRPr lang="es-ES_trad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2FE78-03CD-4EBA-84FC-CEF9F6AFAF41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270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69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8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8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43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0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7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87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4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9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116632"/>
            <a:ext cx="87849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Sovereign Debt Research and Management Conference</a:t>
            </a:r>
          </a:p>
          <a:p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5-6, 2017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Graduate Institute of International and Development Studies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Geneva, Switzerland</a:t>
            </a:r>
            <a:endParaRPr lang="es-ES_trad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54" y="1138426"/>
            <a:ext cx="3359511" cy="12216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107504" y="4149080"/>
            <a:ext cx="90129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Sovereign Debt Crises: What Have we Learned?</a:t>
            </a:r>
            <a:endParaRPr lang="es-ES_tradnl" sz="3300" dirty="0"/>
          </a:p>
        </p:txBody>
      </p:sp>
      <p:sp>
        <p:nvSpPr>
          <p:cNvPr id="9" name="Textfeld 8"/>
          <p:cNvSpPr txBox="1"/>
          <p:nvPr/>
        </p:nvSpPr>
        <p:spPr>
          <a:xfrm>
            <a:off x="251520" y="5013176"/>
            <a:ext cx="85689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Pablo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Bohoslavsky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Kunibert</a:t>
            </a:r>
            <a:r>
              <a:rPr 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Raffe</a:t>
            </a:r>
            <a:r>
              <a:rPr lang="en-US" sz="3000" b="1" dirty="0">
                <a:solidFill>
                  <a:srgbClr val="FFFF00"/>
                </a:solidFill>
              </a:rPr>
              <a:t>r</a:t>
            </a:r>
            <a:endParaRPr lang="es-ES_tradnl" sz="3000" dirty="0"/>
          </a:p>
        </p:txBody>
      </p:sp>
    </p:spTree>
    <p:extLst>
      <p:ext uri="{BB962C8B-B14F-4D97-AF65-F5344CB8AC3E}">
        <p14:creationId xmlns:p14="http://schemas.microsoft.com/office/powerpoint/2010/main" val="118435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63" y="116632"/>
            <a:ext cx="4445186" cy="57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41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925252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Chapters</a:t>
            </a:r>
            <a:endParaRPr lang="es-ES_tradn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ES_tradnl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Need to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es-ES_tradnl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Juan Pablo Bohoslavsky &amp; Kunibert Raffer</a:t>
            </a:r>
          </a:p>
          <a:p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Managing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Debt Crisis in Argentina: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Sovereignty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Subordination</a:t>
            </a:r>
            <a:endParaRPr lang="es-ES_tradnl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Alfredo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Calcagno</a:t>
            </a:r>
            <a:endParaRPr lang="es-ES_tradnl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Countries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Foreign Debt: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Brazilian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Luiz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Carlos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Bresser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-Pereira and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Thiago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Moraes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Moreira</a:t>
            </a:r>
          </a:p>
          <a:p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Ecuador’s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2008-09 Debt Restructuring: A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Case? </a:t>
            </a:r>
          </a:p>
          <a:p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Adam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Feibelman</a:t>
            </a:r>
            <a:endParaRPr lang="es-ES_tradnl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 EU-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Inflicted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Catastrophe</a:t>
            </a:r>
            <a:endParaRPr lang="es-ES_tradnl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Kunibert Raffer</a:t>
            </a:r>
          </a:p>
          <a:p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Grenada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: A Small Island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Debt </a:t>
            </a:r>
          </a:p>
          <a:p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Juergen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Kaiser</a:t>
            </a:r>
            <a:endParaRPr lang="es-ES_tradnl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Iceland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Human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Sensitive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Deal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Crises</a:t>
            </a:r>
          </a:p>
          <a:p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Juan Pablo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Bohoslavsky</a:t>
            </a:r>
            <a:endParaRPr lang="es-ES_tradnl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Indonesia's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1997-98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Crisis:  A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Teachable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es-ES_tradnl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Wasted</a:t>
            </a:r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s-ES_tradnl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Manuel F. Montes</a:t>
            </a:r>
          </a:p>
          <a:p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416899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3" y="116632"/>
            <a:ext cx="88569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The Irish Sovereign Debt Crisis Post-2009: A Lesson on Why Countries Should Never Enter into Unsustainable Currency Unions 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Philip Pilkington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Short Term Capital Controls and Malaysia’s Fast Recovery after the East-Asian Crisis 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Marion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Pircher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Sovereign Debt: Lessons from the Mexican Experience   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Oscar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Ugarteche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Rodrigo Delgado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12: Portugal's Austerity Bailout: Lessons of a Dangerous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xperiment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José Castro Caldas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 Don’t Waste a Serious Crisis: Lessons from South Africa’s Debt Crisis 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Daniel D. Bradlow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14: Lessons from South Korea:  A Developmental Mindset Makes a Difference when Governing the Financial Economy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Elizabeth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Thurbon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</a:t>
            </a:r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15: The Spanish Crisis: The Trouble of Managing Debt Overhang in an Imperfect Monetary Union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José Antonio Alonso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16: Conclusions: What Has Been Learned?</a:t>
            </a:r>
            <a:endParaRPr lang="de-DE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Juan Pablo Bohoslavsky &amp; Kunibert Raff</a:t>
            </a:r>
            <a:r>
              <a:rPr lang="pt-B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endParaRPr lang="es-ES_tradnl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5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639853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Seems that very little has been learned (some academics excepted); 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policy mistakes have been made for decades</a:t>
            </a:r>
            <a:endParaRPr lang="es-ES_tradn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563888" y="11663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0" y="1510723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Financial liberalisation, deregulation, and capital account libera-lisation occurred  practically always before the crisis; apparently either cause of crisis or at least fostering crisis considerably; cutting down prudent precautions against insufficiently controlled capital mobility</a:t>
            </a:r>
            <a:endParaRPr lang="es-ES_tradn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 rot="10800000" flipV="1">
            <a:off x="0" y="3624958"/>
            <a:ext cx="9131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Euphoria before any crisis, fuelling it further 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0" y="426186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Paramount importance of capital controls to prevent and face   debt  and financial crises emerges from cases studied (even IMF has changed opinion on free capital movements)</a:t>
            </a:r>
            <a:endParaRPr lang="es-ES_tradn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5462195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Nature of debt crises changed radically from government over-indebtedness (Latin America except Chile in the 1980s) to private debt burdens socialised by governments (second generation)</a:t>
            </a:r>
            <a:endParaRPr lang="es-ES_trad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0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116632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debt crises preferred saving foreign creditors’ income and bonus payments over the population’s social and economic rights; human rights totally disregarded</a:t>
            </a:r>
            <a:endParaRPr lang="es-ES_tradn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-36512" y="1316961"/>
            <a:ext cx="9073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</a:t>
            </a:r>
            <a:r>
              <a:rPr lang="es-ES_tradnl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and ethical norms valid in all municipal laws (debtor pro-tection, human rights) have been denied to the peoples of sovereign debtors, obligations under human rights treaties have been pushed aside;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facto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abolishment of Rule of Law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5496" y="2852936"/>
            <a:ext cx="8749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Principles for Sovereign Debt Restructuring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helpful to bring about positive change; rooted in sound economic and legal principles. Incremental approach: progressive and cumulative guide to debt-restructuring practices </a:t>
            </a:r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496" y="4422596"/>
            <a:ext cx="9037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pacta sunt servanda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must be limited by human rights</a:t>
            </a:r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sophisticated and rigorous human rights impact assessment; legal limits to austerity policies; frameworks for debt sustainability analysis frameworks must be based on a more comprehensive understanding of debt sustainability,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incorporating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rights and social and environmental dimensions</a:t>
            </a:r>
            <a:endParaRPr lang="es-ES_tradnl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8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4494" y="116632"/>
            <a:ext cx="9002002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</a:t>
            </a:r>
            <a:r>
              <a:rPr lang="es-ES_tradnl" dirty="0"/>
              <a:t>  </a:t>
            </a:r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for  institutional framework for debt restructuring including debt relief  if and when necessary  (e.g. Raffer Proposal), not least to stop profesional hold-outs (aka vultures); some few national laws against these creditors exist already, but an international binding mechanism is needed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4494" y="2074786"/>
            <a:ext cx="8675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 Brazil – important question whether foreign debt is necessary for development in all countries     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4494" y="2852937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 With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exchange rates (monetary unions in particular) capital flows can cause instability; monetary tools  outruled counter-cyclical fiscal policies are important; alternative: withdrawing from such orthodox fixed currency arrangements </a:t>
            </a:r>
            <a:endParaRPr lang="es-ES_tradn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4494" y="4369751"/>
            <a:ext cx="8782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bailout prohibition for euro-countries would  – if not violated –have precluded detrimental effects on human rights and</a:t>
            </a:r>
            <a:endParaRPr lang="de-DE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solved the crisis efficiently</a:t>
            </a:r>
            <a:endParaRPr lang="es-ES_tradnl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67C99D1-6A0B-4264-9365-79334C80800F}"/>
              </a:ext>
            </a:extLst>
          </p:cNvPr>
          <p:cNvSpPr txBox="1"/>
          <p:nvPr/>
        </p:nvSpPr>
        <p:spPr>
          <a:xfrm>
            <a:off x="34494" y="5517232"/>
            <a:ext cx="9002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13)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impunity guarantees new reckless behaviour (politicians!), preventive role of accountability. “ Making textbook economy work better!” So far only </a:t>
            </a: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Iceland </a:t>
            </a:r>
            <a:r>
              <a:rPr lang="es-ES_tradnl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s-ES_trad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tried to do so.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69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96448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GB" altLang="en-US" sz="6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de-AT" altLang="en-US" sz="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de-AT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beaucoup!</a:t>
            </a:r>
          </a:p>
          <a:p>
            <a:pPr>
              <a:spcBef>
                <a:spcPct val="0"/>
              </a:spcBef>
            </a:pPr>
            <a:endParaRPr lang="de-AT" alt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de-AT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Merci vielmals!</a:t>
            </a:r>
          </a:p>
          <a:p>
            <a:pPr>
              <a:spcBef>
                <a:spcPct val="0"/>
              </a:spcBef>
            </a:pPr>
            <a:endParaRPr lang="en-GB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GB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GB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GB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GB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GB" altLang="en-US" sz="100" b="1" dirty="0">
              <a:solidFill>
                <a:srgbClr val="FFFF00"/>
              </a:solidFill>
            </a:endParaRPr>
          </a:p>
          <a:p>
            <a:pPr algn="r">
              <a:spcBef>
                <a:spcPct val="0"/>
              </a:spcBef>
            </a:pPr>
            <a:endParaRPr lang="en-GB" altLang="en-US" sz="100" dirty="0">
              <a:solidFill>
                <a:srgbClr val="FFFF00"/>
              </a:solidFill>
            </a:endParaRPr>
          </a:p>
          <a:p>
            <a:pPr algn="r">
              <a:spcBef>
                <a:spcPct val="0"/>
              </a:spcBef>
            </a:pPr>
            <a:endParaRPr lang="en-GB" altLang="en-US" sz="100" dirty="0">
              <a:solidFill>
                <a:srgbClr val="FFFF00"/>
              </a:solidFill>
            </a:endParaRPr>
          </a:p>
          <a:p>
            <a:pPr algn="r">
              <a:spcBef>
                <a:spcPct val="0"/>
              </a:spcBef>
            </a:pPr>
            <a:r>
              <a:rPr lang="es-ES_tradnl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Kunibert Raffer</a:t>
            </a:r>
          </a:p>
          <a:p>
            <a:pPr algn="r">
              <a:spcBef>
                <a:spcPct val="0"/>
              </a:spcBef>
            </a:pPr>
            <a:endParaRPr lang="es-ES_tradnl" altLang="en-US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</a:pPr>
            <a:endParaRPr lang="en-GB" altLang="en-US" sz="100" b="1" dirty="0">
              <a:solidFill>
                <a:srgbClr val="FFFF00"/>
              </a:solidFill>
            </a:endParaRPr>
          </a:p>
          <a:p>
            <a:pPr algn="r">
              <a:spcBef>
                <a:spcPct val="0"/>
              </a:spcBef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http://homepage.univie.ac.at/Kunibert.Raffer</a:t>
            </a: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sz="800" dirty="0">
              <a:solidFill>
                <a:srgbClr val="FFFF00"/>
              </a:solidFill>
            </a:endParaRPr>
          </a:p>
          <a:p>
            <a:pPr algn="r"/>
            <a:endParaRPr lang="es-ES_tradnl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s-ES_tradnl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Kunibert Raffer &amp; J P Bohoslavky  2017</a:t>
            </a:r>
            <a:endParaRPr lang="es-ES_tradnl" sz="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93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Bildschirmpräsentation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Raffer</dc:creator>
  <cp:lastModifiedBy>Raffer</cp:lastModifiedBy>
  <cp:revision>405</cp:revision>
  <dcterms:created xsi:type="dcterms:W3CDTF">2015-03-30T12:23:44Z</dcterms:created>
  <dcterms:modified xsi:type="dcterms:W3CDTF">2017-10-03T09:20:28Z</dcterms:modified>
</cp:coreProperties>
</file>