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0" r:id="rId2"/>
    <p:sldId id="272" r:id="rId3"/>
    <p:sldId id="274" r:id="rId4"/>
    <p:sldId id="277" r:id="rId5"/>
    <p:sldId id="275" r:id="rId6"/>
    <p:sldId id="273" r:id="rId7"/>
    <p:sldId id="276" r:id="rId8"/>
    <p:sldId id="278" r:id="rId9"/>
    <p:sldId id="264" r:id="rId10"/>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EF759C6-2FDC-4547-84FD-638D317A2885}">
          <p14:sldIdLst>
            <p14:sldId id="260"/>
            <p14:sldId id="272"/>
            <p14:sldId id="274"/>
            <p14:sldId id="277"/>
            <p14:sldId id="275"/>
            <p14:sldId id="273"/>
            <p14:sldId id="276"/>
            <p14:sldId id="278"/>
          </p14:sldIdLst>
        </p14:section>
        <p14:section name="Untitled Section" id="{490CA079-AE25-495E-BDDA-4AD1B06342A9}">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 initials="R" lastIdx="1" clrIdx="0">
    <p:extLst>
      <p:ext uri="{19B8F6BF-5375-455C-9EA6-DF929625EA0E}">
        <p15:presenceInfo xmlns:p15="http://schemas.microsoft.com/office/powerpoint/2012/main" userId="Raff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1667" autoAdjust="0"/>
  </p:normalViewPr>
  <p:slideViewPr>
    <p:cSldViewPr>
      <p:cViewPr varScale="1">
        <p:scale>
          <a:sx n="119" d="100"/>
          <a:sy n="119" d="100"/>
        </p:scale>
        <p:origin x="13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BB329-F362-45F1-9BCD-016991D48732}" type="datetimeFigureOut">
              <a:rPr lang="es-ES_tradnl" smtClean="0"/>
              <a:t>03/11/2017</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2FE78-03CD-4EBA-84FC-CEF9F6AFAF41}" type="slidenum">
              <a:rPr lang="es-ES_tradnl" smtClean="0"/>
              <a:t>‹Nr.›</a:t>
            </a:fld>
            <a:endParaRPr lang="es-ES_tradnl"/>
          </a:p>
        </p:txBody>
      </p:sp>
    </p:spTree>
    <p:extLst>
      <p:ext uri="{BB962C8B-B14F-4D97-AF65-F5344CB8AC3E}">
        <p14:creationId xmlns:p14="http://schemas.microsoft.com/office/powerpoint/2010/main" val="562709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s-ES" dirty="0"/>
          </a:p>
        </p:txBody>
      </p:sp>
      <p:sp>
        <p:nvSpPr>
          <p:cNvPr id="4" name="Foliennummernplatzhalter 3"/>
          <p:cNvSpPr>
            <a:spLocks noGrp="1"/>
          </p:cNvSpPr>
          <p:nvPr>
            <p:ph type="sldNum" sz="quarter" idx="10"/>
          </p:nvPr>
        </p:nvSpPr>
        <p:spPr/>
        <p:txBody>
          <a:bodyPr/>
          <a:lstStyle/>
          <a:p>
            <a:fld id="{F552FE78-03CD-4EBA-84FC-CEF9F6AFAF41}" type="slidenum">
              <a:rPr lang="es-ES_tradnl" smtClean="0"/>
              <a:t>6</a:t>
            </a:fld>
            <a:endParaRPr lang="es-ES_tradnl"/>
          </a:p>
        </p:txBody>
      </p:sp>
    </p:spTree>
    <p:extLst>
      <p:ext uri="{BB962C8B-B14F-4D97-AF65-F5344CB8AC3E}">
        <p14:creationId xmlns:p14="http://schemas.microsoft.com/office/powerpoint/2010/main" val="423135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345230"/>
            <a:ext cx="8246070" cy="859205"/>
          </a:xfrm>
          <a:effectLst>
            <a:outerShdw blurRad="50800" dist="38100" dir="2700000" algn="tl" rotWithShape="0">
              <a:prstClr val="black">
                <a:alpha val="40000"/>
              </a:prstClr>
            </a:outerShdw>
          </a:effectLst>
        </p:spPr>
        <p:txBody>
          <a:bodyPr>
            <a:normAutofit/>
          </a:bodyPr>
          <a:lstStyle>
            <a:lvl1pPr algn="ctr">
              <a:defRPr sz="3600">
                <a:solidFill>
                  <a:srgbClr val="00B0F0"/>
                </a:solidFill>
              </a:defRPr>
            </a:lvl1pPr>
          </a:lstStyle>
          <a:p>
            <a:r>
              <a:rPr lang="en-US" dirty="0"/>
              <a:t>Click to edit Master title style</a:t>
            </a:r>
          </a:p>
        </p:txBody>
      </p:sp>
      <p:sp>
        <p:nvSpPr>
          <p:cNvPr id="3" name="Subtitle 2"/>
          <p:cNvSpPr>
            <a:spLocks noGrp="1"/>
          </p:cNvSpPr>
          <p:nvPr>
            <p:ph type="subTitle" idx="1"/>
          </p:nvPr>
        </p:nvSpPr>
        <p:spPr>
          <a:xfrm>
            <a:off x="448966" y="5261460"/>
            <a:ext cx="8246070" cy="458115"/>
          </a:xfrm>
        </p:spPr>
        <p:txBody>
          <a:bodyPr>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83169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34368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586184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22343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448965" y="2054655"/>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4813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1976015" y="1291130"/>
            <a:ext cx="6558080"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89520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35717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3028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rgbClr val="00B0F0"/>
                </a:solidFill>
              </a:defRPr>
            </a:lvl1pPr>
          </a:lstStyle>
          <a:p>
            <a:r>
              <a:rPr lang="en-US" dirty="0"/>
              <a:t>Click to edit Master title style</a:t>
            </a:r>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3588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1787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1364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0019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033897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utexas.edu/lbj/"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feld 4"/>
          <p:cNvSpPr txBox="1"/>
          <p:nvPr/>
        </p:nvSpPr>
        <p:spPr>
          <a:xfrm>
            <a:off x="179512" y="-1683568"/>
            <a:ext cx="8856984" cy="2862322"/>
          </a:xfrm>
          <a:prstGeom prst="rect">
            <a:avLst/>
          </a:prstGeom>
          <a:noFill/>
        </p:spPr>
        <p:txBody>
          <a:bodyPr wrap="square" rtlCol="0">
            <a:spAutoFit/>
          </a:bodyPr>
          <a:lstStyle/>
          <a:p>
            <a:pPr algn="ctr"/>
            <a:r>
              <a:rPr lang="en-US" sz="2400" b="1" dirty="0">
                <a:solidFill>
                  <a:srgbClr val="FFFF00"/>
                </a:solidFill>
                <a:latin typeface="Times New Roman" panose="02020603050405020304" pitchFamily="18" charset="0"/>
                <a:cs typeface="Times New Roman" panose="02020603050405020304" pitchFamily="18" charset="0"/>
              </a:rPr>
              <a:t>Conference</a:t>
            </a:r>
          </a:p>
          <a:p>
            <a:endParaRPr lang="en-US" sz="2400" dirty="0">
              <a:solidFill>
                <a:srgbClr val="FFFF00"/>
              </a:solidFill>
              <a:latin typeface="Times New Roman" panose="02020603050405020304" pitchFamily="18" charset="0"/>
              <a:cs typeface="Times New Roman" panose="02020603050405020304" pitchFamily="18" charset="0"/>
            </a:endParaRPr>
          </a:p>
          <a:p>
            <a:endParaRPr lang="en-US" sz="2400" dirty="0">
              <a:solidFill>
                <a:srgbClr val="FFFF00"/>
              </a:solidFill>
              <a:latin typeface="Times New Roman" panose="02020603050405020304" pitchFamily="18" charset="0"/>
              <a:cs typeface="Times New Roman" panose="02020603050405020304" pitchFamily="18" charset="0"/>
            </a:endParaRPr>
          </a:p>
          <a:p>
            <a:endParaRPr lang="en-US" sz="2400" dirty="0">
              <a:solidFill>
                <a:srgbClr val="FFFF00"/>
              </a:solidFill>
              <a:latin typeface="Times New Roman" panose="02020603050405020304" pitchFamily="18" charset="0"/>
              <a:cs typeface="Times New Roman" panose="02020603050405020304" pitchFamily="18" charset="0"/>
            </a:endParaRPr>
          </a:p>
          <a:p>
            <a:endParaRPr lang="en-US" sz="2400" dirty="0">
              <a:solidFill>
                <a:srgbClr val="FFFF00"/>
              </a:solidFill>
              <a:latin typeface="Times New Roman" panose="02020603050405020304" pitchFamily="18" charset="0"/>
              <a:cs typeface="Times New Roman" panose="02020603050405020304" pitchFamily="18" charset="0"/>
            </a:endParaRPr>
          </a:p>
          <a:p>
            <a:pPr algn="ctr"/>
            <a:endParaRPr lang="en-US" sz="1200" dirty="0">
              <a:latin typeface="Times New Roman" panose="02020603050405020304" pitchFamily="18" charset="0"/>
              <a:cs typeface="Times New Roman" panose="02020603050405020304" pitchFamily="18" charset="0"/>
            </a:endParaRPr>
          </a:p>
          <a:p>
            <a:pPr algn="ctr"/>
            <a:r>
              <a:rPr lang="en-US" sz="2400" b="1" dirty="0">
                <a:solidFill>
                  <a:srgbClr val="FFFF00"/>
                </a:solidFill>
                <a:latin typeface="Times New Roman" panose="02020603050405020304" pitchFamily="18" charset="0"/>
                <a:cs typeface="Times New Roman" panose="02020603050405020304" pitchFamily="18" charset="0"/>
              </a:rPr>
              <a:t>November 5-6, 2017</a:t>
            </a:r>
          </a:p>
          <a:p>
            <a:pPr algn="ctr"/>
            <a:r>
              <a:rPr lang="es-ES_tradnl" sz="2400" b="1" dirty="0">
                <a:solidFill>
                  <a:srgbClr val="FFFF00"/>
                </a:solidFill>
                <a:latin typeface="Times New Roman" panose="02020603050405020304" pitchFamily="18" charset="0"/>
                <a:cs typeface="Times New Roman" panose="02020603050405020304" pitchFamily="18" charset="0"/>
              </a:rPr>
              <a:t>Austin, Texas</a:t>
            </a:r>
          </a:p>
        </p:txBody>
      </p:sp>
      <p:sp>
        <p:nvSpPr>
          <p:cNvPr id="9" name="Textfeld 8"/>
          <p:cNvSpPr txBox="1"/>
          <p:nvPr/>
        </p:nvSpPr>
        <p:spPr>
          <a:xfrm>
            <a:off x="251520" y="5013176"/>
            <a:ext cx="8568952" cy="553998"/>
          </a:xfrm>
          <a:prstGeom prst="rect">
            <a:avLst/>
          </a:prstGeom>
          <a:noFill/>
        </p:spPr>
        <p:txBody>
          <a:bodyPr wrap="square" rtlCol="0">
            <a:spAutoFit/>
          </a:bodyPr>
          <a:lstStyle/>
          <a:p>
            <a:pPr algn="ctr"/>
            <a:r>
              <a:rPr lang="en-US" sz="3000" b="1" dirty="0" err="1">
                <a:solidFill>
                  <a:srgbClr val="FFFF00"/>
                </a:solidFill>
                <a:latin typeface="Times New Roman" panose="02020603050405020304" pitchFamily="18" charset="0"/>
                <a:cs typeface="Times New Roman" panose="02020603050405020304" pitchFamily="18" charset="0"/>
              </a:rPr>
              <a:t>Kunibert</a:t>
            </a:r>
            <a:r>
              <a:rPr lang="en-US" sz="3000" b="1" dirty="0">
                <a:solidFill>
                  <a:srgbClr val="FFFF00"/>
                </a:solidFill>
                <a:latin typeface="Times New Roman" panose="02020603050405020304" pitchFamily="18" charset="0"/>
                <a:cs typeface="Times New Roman" panose="02020603050405020304" pitchFamily="18" charset="0"/>
              </a:rPr>
              <a:t> Raffe</a:t>
            </a:r>
            <a:r>
              <a:rPr lang="en-US" sz="3000" b="1" dirty="0">
                <a:solidFill>
                  <a:srgbClr val="FFFF00"/>
                </a:solidFill>
              </a:rPr>
              <a:t>r</a:t>
            </a:r>
            <a:endParaRPr lang="es-ES_tradnl" sz="3000" dirty="0"/>
          </a:p>
        </p:txBody>
      </p:sp>
      <p:sp>
        <p:nvSpPr>
          <p:cNvPr id="2" name="Textfeld 1">
            <a:extLst>
              <a:ext uri="{FF2B5EF4-FFF2-40B4-BE49-F238E27FC236}">
                <a16:creationId xmlns:a16="http://schemas.microsoft.com/office/drawing/2014/main" id="{45AFDC0F-FFB0-41F0-96F4-BBB1DFB6F9ED}"/>
              </a:ext>
            </a:extLst>
          </p:cNvPr>
          <p:cNvSpPr txBox="1"/>
          <p:nvPr/>
        </p:nvSpPr>
        <p:spPr>
          <a:xfrm>
            <a:off x="899592" y="3645024"/>
            <a:ext cx="7457047" cy="646331"/>
          </a:xfrm>
          <a:prstGeom prst="rect">
            <a:avLst/>
          </a:prstGeom>
          <a:noFill/>
        </p:spPr>
        <p:txBody>
          <a:bodyPr wrap="square" rtlCol="0">
            <a:spAutoFit/>
          </a:bodyPr>
          <a:lstStyle/>
          <a:p>
            <a:r>
              <a:rPr lang="en-US" sz="3600" b="1" dirty="0">
                <a:solidFill>
                  <a:srgbClr val="FFFF00"/>
                </a:solidFill>
                <a:latin typeface="Times New Roman" panose="02020603050405020304" pitchFamily="18" charset="0"/>
                <a:cs typeface="Times New Roman" panose="02020603050405020304" pitchFamily="18" charset="0"/>
              </a:rPr>
              <a:t>Monetary, Debt and Policy Reform</a:t>
            </a:r>
            <a:endParaRPr lang="es-ES" sz="3600" b="1" dirty="0">
              <a:solidFill>
                <a:srgbClr val="FFFF00"/>
              </a:solidFill>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2C80F8C4-E4FD-4F72-9612-EA7FBD21D7DF}"/>
              </a:ext>
            </a:extLst>
          </p:cNvPr>
          <p:cNvSpPr txBox="1"/>
          <p:nvPr/>
        </p:nvSpPr>
        <p:spPr>
          <a:xfrm>
            <a:off x="1547664" y="1916832"/>
            <a:ext cx="184731" cy="369332"/>
          </a:xfrm>
          <a:prstGeom prst="rect">
            <a:avLst/>
          </a:prstGeom>
          <a:noFill/>
        </p:spPr>
        <p:txBody>
          <a:bodyPr wrap="none" rtlCol="0">
            <a:spAutoFit/>
          </a:bodyPr>
          <a:lstStyle/>
          <a:p>
            <a:endParaRPr lang="es-ES" dirty="0"/>
          </a:p>
        </p:txBody>
      </p:sp>
      <p:pic>
        <p:nvPicPr>
          <p:cNvPr id="7" name="Grafik 6" descr="Democratic Reform in Europe">
            <a:extLst>
              <a:ext uri="{FF2B5EF4-FFF2-40B4-BE49-F238E27FC236}">
                <a16:creationId xmlns:a16="http://schemas.microsoft.com/office/drawing/2014/main" id="{1EA69629-6FB7-4553-84CA-85823A6CBC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628799"/>
            <a:ext cx="4248472" cy="1224137"/>
          </a:xfrm>
          <a:prstGeom prst="rect">
            <a:avLst/>
          </a:prstGeom>
          <a:noFill/>
          <a:ln>
            <a:noFill/>
          </a:ln>
        </p:spPr>
      </p:pic>
      <p:pic>
        <p:nvPicPr>
          <p:cNvPr id="11" name="Picture 3" descr="LBJ School Logo">
            <a:hlinkClick r:id="rId4"/>
            <a:extLst>
              <a:ext uri="{FF2B5EF4-FFF2-40B4-BE49-F238E27FC236}">
                <a16:creationId xmlns:a16="http://schemas.microsoft.com/office/drawing/2014/main" id="{5F010365-5858-4ED7-9A9B-284E4A8D0F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581581"/>
            <a:ext cx="4464496" cy="127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435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74B8157-0D48-460E-962E-5C6B5233C14B}"/>
              </a:ext>
            </a:extLst>
          </p:cNvPr>
          <p:cNvSpPr txBox="1"/>
          <p:nvPr/>
        </p:nvSpPr>
        <p:spPr>
          <a:xfrm>
            <a:off x="1691680" y="116633"/>
            <a:ext cx="4824536" cy="584775"/>
          </a:xfrm>
          <a:prstGeom prst="rect">
            <a:avLst/>
          </a:prstGeom>
          <a:noFill/>
        </p:spPr>
        <p:txBody>
          <a:bodyPr wrap="square" rtlCol="0">
            <a:spAutoFit/>
          </a:bodyPr>
          <a:lstStyle/>
          <a:p>
            <a:pPr algn="ctr"/>
            <a:r>
              <a:rPr lang="de-AT" sz="32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Monetary</a:t>
            </a:r>
            <a:r>
              <a:rPr lang="de-AT"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Policy Reform</a:t>
            </a:r>
            <a:endParaRPr lang="es-ES"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E0D4476A-2344-42E4-AEAC-0C438AD3EA0B}"/>
              </a:ext>
            </a:extLst>
          </p:cNvPr>
          <p:cNvSpPr txBox="1"/>
          <p:nvPr/>
        </p:nvSpPr>
        <p:spPr>
          <a:xfrm>
            <a:off x="0" y="620688"/>
            <a:ext cx="9196769" cy="769441"/>
          </a:xfrm>
          <a:prstGeom prst="rect">
            <a:avLst/>
          </a:prstGeom>
          <a:noFill/>
        </p:spPr>
        <p:txBody>
          <a:bodyPr wrap="square" rtlCol="0">
            <a:spAutoFit/>
          </a:bodyPr>
          <a:lstStyle/>
          <a:p>
            <a:r>
              <a:rPr lang="de-AT" sz="2200" b="1" dirty="0" err="1">
                <a:solidFill>
                  <a:srgbClr val="FFFF00"/>
                </a:solidFill>
                <a:latin typeface="Times New Roman" panose="02020603050405020304" pitchFamily="18" charset="0"/>
                <a:cs typeface="Times New Roman" panose="02020603050405020304" pitchFamily="18" charset="0"/>
              </a:rPr>
              <a:t>Monetary</a:t>
            </a:r>
            <a:r>
              <a:rPr lang="de-AT" sz="2200" b="1" dirty="0">
                <a:solidFill>
                  <a:srgbClr val="FFFF00"/>
                </a:solidFill>
                <a:latin typeface="Times New Roman" panose="02020603050405020304" pitchFamily="18" charset="0"/>
                <a:cs typeface="Times New Roman" panose="02020603050405020304" pitchFamily="18" charset="0"/>
              </a:rPr>
              <a:t> Policy must not </a:t>
            </a:r>
            <a:r>
              <a:rPr lang="de-AT" sz="2200" b="1" dirty="0" err="1">
                <a:solidFill>
                  <a:srgbClr val="FFFF00"/>
                </a:solidFill>
                <a:latin typeface="Times New Roman" panose="02020603050405020304" pitchFamily="18" charset="0"/>
                <a:cs typeface="Times New Roman" panose="02020603050405020304" pitchFamily="18" charset="0"/>
              </a:rPr>
              <a:t>try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substitute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fiscal</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policy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unwisely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curbed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severely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by</a:t>
            </a:r>
            <a:r>
              <a:rPr lang="de-AT" sz="2200" b="1" dirty="0">
                <a:solidFill>
                  <a:srgbClr val="FFFF00"/>
                </a:solidFill>
                <a:latin typeface="Times New Roman" panose="02020603050405020304" pitchFamily="18" charset="0"/>
                <a:cs typeface="Times New Roman" panose="02020603050405020304" pitchFamily="18" charset="0"/>
              </a:rPr>
              <a:t> EU </a:t>
            </a:r>
            <a:r>
              <a:rPr lang="de-AT" sz="2200" b="1" dirty="0" err="1">
                <a:solidFill>
                  <a:srgbClr val="FFFF00"/>
                </a:solidFill>
                <a:latin typeface="Times New Roman" panose="02020603050405020304" pitchFamily="18" charset="0"/>
                <a:cs typeface="Times New Roman" panose="02020603050405020304" pitchFamily="18" charset="0"/>
              </a:rPr>
              <a:t>politicians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apparently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outlaw</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Keynesian</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policies</a:t>
            </a:r>
            <a:endParaRPr lang="es-ES" sz="2200" b="1" dirty="0">
              <a:solidFill>
                <a:srgbClr val="FFFF00"/>
              </a:solidFill>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ED8D40F1-C568-4E2C-82AC-3E5E4D8C47A4}"/>
              </a:ext>
            </a:extLst>
          </p:cNvPr>
          <p:cNvSpPr txBox="1"/>
          <p:nvPr/>
        </p:nvSpPr>
        <p:spPr>
          <a:xfrm>
            <a:off x="0" y="1304183"/>
            <a:ext cx="8992992" cy="2462213"/>
          </a:xfrm>
          <a:prstGeom prst="rect">
            <a:avLst/>
          </a:prstGeom>
          <a:noFill/>
        </p:spPr>
        <p:txBody>
          <a:bodyPr wrap="square" rtlCol="0">
            <a:spAutoFit/>
          </a:bodyPr>
          <a:lstStyle/>
          <a:p>
            <a:r>
              <a:rPr lang="en-GB" sz="2200" b="1" dirty="0">
                <a:solidFill>
                  <a:srgbClr val="FFFF00"/>
                </a:solidFill>
                <a:latin typeface="Times New Roman" panose="02020603050405020304" pitchFamily="18" charset="0"/>
                <a:cs typeface="Times New Roman" panose="02020603050405020304" pitchFamily="18" charset="0"/>
              </a:rPr>
              <a:t>QE, Outright Monetary Transactions (OMT) scheme, Expanded Asset Purchase Programme must stop, high liquidity not efficient – BUT: downsizing bubble will be difficult (eurozone </a:t>
            </a:r>
            <a:r>
              <a:rPr lang="en-GB" sz="2200" b="1" dirty="0" err="1">
                <a:solidFill>
                  <a:srgbClr val="FFFF00"/>
                </a:solidFill>
                <a:latin typeface="Times New Roman" panose="02020603050405020304" pitchFamily="18" charset="0"/>
                <a:cs typeface="Times New Roman" panose="02020603050405020304" pitchFamily="18" charset="0"/>
              </a:rPr>
              <a:t>gvts</a:t>
            </a:r>
            <a:r>
              <a:rPr lang="en-GB" sz="2200" b="1" dirty="0">
                <a:solidFill>
                  <a:srgbClr val="FFFF00"/>
                </a:solidFill>
                <a:latin typeface="Times New Roman" panose="02020603050405020304" pitchFamily="18" charset="0"/>
                <a:cs typeface="Times New Roman" panose="02020603050405020304" pitchFamily="18" charset="0"/>
              </a:rPr>
              <a:t> depend on low interest rates created by ECB) and it will take much time, meanwhile destroying private provisions for old age and expropriating private wealth;  </a:t>
            </a:r>
            <a:r>
              <a:rPr lang="en-GB" sz="2200" b="1" u="sng" dirty="0">
                <a:solidFill>
                  <a:srgbClr val="FFFF00"/>
                </a:solidFill>
                <a:latin typeface="Times New Roman" panose="02020603050405020304" pitchFamily="18" charset="0"/>
                <a:cs typeface="Times New Roman" panose="02020603050405020304" pitchFamily="18" charset="0"/>
              </a:rPr>
              <a:t>conditionality (OMT)</a:t>
            </a:r>
            <a:r>
              <a:rPr lang="en-GB" sz="2200" b="1" dirty="0">
                <a:solidFill>
                  <a:srgbClr val="FFFF00"/>
                </a:solidFill>
                <a:latin typeface="Times New Roman" panose="02020603050405020304" pitchFamily="18" charset="0"/>
                <a:cs typeface="Times New Roman" panose="02020603050405020304" pitchFamily="18" charset="0"/>
              </a:rPr>
              <a:t> has to go as well  - no central bank task to substitute wantonly restricted fiscal policy</a:t>
            </a:r>
            <a:r>
              <a:rPr lang="en-GB" sz="2200" dirty="0">
                <a:latin typeface="Times New Roman" panose="02020603050405020304" pitchFamily="18" charset="0"/>
                <a:cs typeface="Times New Roman" panose="02020603050405020304" pitchFamily="18" charset="0"/>
              </a:rPr>
              <a:t> </a:t>
            </a:r>
            <a:endParaRPr lang="es-ES" sz="2200" dirty="0"/>
          </a:p>
        </p:txBody>
      </p:sp>
      <p:sp>
        <p:nvSpPr>
          <p:cNvPr id="5" name="Textfeld 4">
            <a:extLst>
              <a:ext uri="{FF2B5EF4-FFF2-40B4-BE49-F238E27FC236}">
                <a16:creationId xmlns:a16="http://schemas.microsoft.com/office/drawing/2014/main" id="{337692D0-1275-4731-9DA6-3302A717ADF9}"/>
              </a:ext>
            </a:extLst>
          </p:cNvPr>
          <p:cNvSpPr txBox="1"/>
          <p:nvPr/>
        </p:nvSpPr>
        <p:spPr>
          <a:xfrm>
            <a:off x="0" y="3680449"/>
            <a:ext cx="8920984" cy="3139321"/>
          </a:xfrm>
          <a:prstGeom prst="rect">
            <a:avLst/>
          </a:prstGeom>
          <a:noFill/>
        </p:spPr>
        <p:txBody>
          <a:bodyPr wrap="square" rtlCol="0">
            <a:spAutoFit/>
          </a:bodyPr>
          <a:lstStyle/>
          <a:p>
            <a:r>
              <a:rPr lang="es-ES" sz="2200" b="1" dirty="0" err="1">
                <a:solidFill>
                  <a:srgbClr val="FFFF00"/>
                </a:solidFill>
                <a:latin typeface="Times New Roman" panose="02020603050405020304" pitchFamily="18" charset="0"/>
                <a:cs typeface="Times New Roman" panose="02020603050405020304" pitchFamily="18" charset="0"/>
              </a:rPr>
              <a:t>Abolish</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self-imposed</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dependence</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on</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CRAs</a:t>
            </a:r>
            <a:r>
              <a:rPr lang="es-ES" sz="2200" b="1" dirty="0">
                <a:solidFill>
                  <a:srgbClr val="FFFF00"/>
                </a:solidFill>
                <a:latin typeface="Times New Roman" panose="02020603050405020304" pitchFamily="18" charset="0"/>
                <a:cs typeface="Times New Roman" panose="02020603050405020304" pitchFamily="18" charset="0"/>
              </a:rPr>
              <a:t> [3 </a:t>
            </a:r>
            <a:r>
              <a:rPr lang="es-ES" sz="2200" b="1" dirty="0" err="1">
                <a:solidFill>
                  <a:srgbClr val="FFFF00"/>
                </a:solidFill>
                <a:latin typeface="Times New Roman" panose="02020603050405020304" pitchFamily="18" charset="0"/>
                <a:cs typeface="Times New Roman" panose="02020603050405020304" pitchFamily="18" charset="0"/>
              </a:rPr>
              <a:t>other</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sources</a:t>
            </a:r>
            <a:r>
              <a:rPr lang="es-ES" sz="2200" b="1" dirty="0">
                <a:solidFill>
                  <a:srgbClr val="FFFF00"/>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national central banks’ in-house credit assessment systems (ICASs) and one third-party providers’ rating tool (RT – Italian non-financial corporations] - </a:t>
            </a:r>
            <a:r>
              <a:rPr lang="en-US" sz="2200" b="1" dirty="0" err="1">
                <a:solidFill>
                  <a:srgbClr val="FFFF00"/>
                </a:solidFill>
                <a:latin typeface="Times New Roman" panose="02020603050405020304" pitchFamily="18" charset="0"/>
                <a:cs typeface="Times New Roman" panose="02020603050405020304" pitchFamily="18" charset="0"/>
              </a:rPr>
              <a:t>Eurosystem</a:t>
            </a:r>
            <a:r>
              <a:rPr lang="en-US" sz="2200" b="1" dirty="0">
                <a:solidFill>
                  <a:srgbClr val="FFFF00"/>
                </a:solidFill>
                <a:latin typeface="Times New Roman" panose="02020603050405020304" pitchFamily="18" charset="0"/>
                <a:cs typeface="Times New Roman" panose="02020603050405020304" pitchFamily="18" charset="0"/>
              </a:rPr>
              <a:t> credit assessment framework (ECAF) as of 13 Oct 2017 [source “counterparties’ internal ratings-based (IRB) systems” mentioned but not used] – </a:t>
            </a:r>
            <a:r>
              <a:rPr lang="en-US" sz="2200" b="1" dirty="0">
                <a:solidFill>
                  <a:srgbClr val="FF0000"/>
                </a:solidFill>
                <a:latin typeface="Times New Roman" panose="02020603050405020304" pitchFamily="18" charset="0"/>
                <a:cs typeface="Times New Roman" panose="02020603050405020304" pitchFamily="18" charset="0"/>
              </a:rPr>
              <a:t>BUT “last three types of credit </a:t>
            </a:r>
          </a:p>
          <a:p>
            <a:r>
              <a:rPr lang="en-US" sz="2200" b="1" dirty="0">
                <a:solidFill>
                  <a:srgbClr val="FF0000"/>
                </a:solidFill>
                <a:latin typeface="Times New Roman" panose="02020603050405020304" pitchFamily="18" charset="0"/>
                <a:cs typeface="Times New Roman" panose="02020603050405020304" pitchFamily="18" charset="0"/>
              </a:rPr>
              <a:t>assessment system are used mainly to assess non-marketable collateral such as credit claims.”</a:t>
            </a:r>
            <a:endParaRPr lang="en-US" sz="800" b="1" dirty="0">
              <a:solidFill>
                <a:srgbClr val="FF0000"/>
              </a:solidFill>
              <a:latin typeface="Times New Roman" panose="02020603050405020304" pitchFamily="18" charset="0"/>
              <a:cs typeface="Times New Roman" panose="02020603050405020304" pitchFamily="18" charset="0"/>
            </a:endParaRPr>
          </a:p>
          <a:p>
            <a:pPr algn="ctr"/>
            <a:r>
              <a:rPr lang="es-ES" sz="800" b="1" dirty="0">
                <a:solidFill>
                  <a:srgbClr val="FFFF00"/>
                </a:solidFill>
                <a:latin typeface="Times New Roman" panose="02020603050405020304" pitchFamily="18" charset="0"/>
                <a:cs typeface="Times New Roman" panose="02020603050405020304" pitchFamily="18" charset="0"/>
              </a:rPr>
              <a:t> 	</a:t>
            </a:r>
            <a:r>
              <a:rPr lang="es-ES" sz="2200" b="1" dirty="0">
                <a:solidFill>
                  <a:srgbClr val="FFFF00"/>
                </a:solidFill>
                <a:latin typeface="Times New Roman" panose="02020603050405020304" pitchFamily="18" charset="0"/>
                <a:cs typeface="Times New Roman" panose="02020603050405020304" pitchFamily="18" charset="0"/>
              </a:rPr>
              <a:t>DBRS (Dominion Bond Rating </a:t>
            </a:r>
            <a:r>
              <a:rPr lang="es-ES" sz="2200" b="1" dirty="0" err="1">
                <a:solidFill>
                  <a:srgbClr val="FFFF00"/>
                </a:solidFill>
                <a:latin typeface="Times New Roman" panose="02020603050405020304" pitchFamily="18" charset="0"/>
                <a:cs typeface="Times New Roman" panose="02020603050405020304" pitchFamily="18" charset="0"/>
              </a:rPr>
              <a:t>Service</a:t>
            </a:r>
            <a:r>
              <a:rPr lang="es-ES" sz="2200" b="1" dirty="0">
                <a:solidFill>
                  <a:srgbClr val="FFFF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343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2D8714AA-09AF-4832-9CC0-6D6C819C565F}"/>
              </a:ext>
            </a:extLst>
          </p:cNvPr>
          <p:cNvSpPr txBox="1"/>
          <p:nvPr/>
        </p:nvSpPr>
        <p:spPr>
          <a:xfrm>
            <a:off x="0" y="114927"/>
            <a:ext cx="9036496" cy="1754326"/>
          </a:xfrm>
          <a:prstGeom prst="rect">
            <a:avLst/>
          </a:prstGeom>
          <a:noFill/>
        </p:spPr>
        <p:txBody>
          <a:bodyPr wrap="square" rtlCol="0">
            <a:spAutoFit/>
          </a:bodyPr>
          <a:lstStyle/>
          <a:p>
            <a:r>
              <a:rPr lang="en-US" sz="2200" b="1" dirty="0">
                <a:solidFill>
                  <a:srgbClr val="FFFF00"/>
                </a:solidFill>
                <a:latin typeface="Times New Roman" panose="02020603050405020304" pitchFamily="18" charset="0"/>
                <a:cs typeface="Times New Roman" panose="02020603050405020304" pitchFamily="18" charset="0"/>
              </a:rPr>
              <a:t>“Lesser-known DBRS … </a:t>
            </a:r>
            <a:r>
              <a:rPr lang="en-US" sz="2200" b="1" u="sng" dirty="0">
                <a:solidFill>
                  <a:srgbClr val="FF0000"/>
                </a:solidFill>
                <a:latin typeface="Times New Roman" panose="02020603050405020304" pitchFamily="18" charset="0"/>
                <a:cs typeface="Times New Roman" panose="02020603050405020304" pitchFamily="18" charset="0"/>
              </a:rPr>
              <a:t>only ECB-</a:t>
            </a:r>
            <a:r>
              <a:rPr lang="en-US" sz="2200" b="1" u="sng" dirty="0" err="1">
                <a:solidFill>
                  <a:srgbClr val="FF0000"/>
                </a:solidFill>
                <a:latin typeface="Times New Roman" panose="02020603050405020304" pitchFamily="18" charset="0"/>
                <a:cs typeface="Times New Roman" panose="02020603050405020304" pitchFamily="18" charset="0"/>
              </a:rPr>
              <a:t>recognised</a:t>
            </a:r>
            <a:r>
              <a:rPr lang="en-US" sz="2200" b="1" u="sng" dirty="0">
                <a:solidFill>
                  <a:srgbClr val="FF0000"/>
                </a:solidFill>
                <a:latin typeface="Times New Roman" panose="02020603050405020304" pitchFamily="18" charset="0"/>
                <a:cs typeface="Times New Roman" panose="02020603050405020304" pitchFamily="18" charset="0"/>
              </a:rPr>
              <a:t> rating agency to rate Por-</a:t>
            </a:r>
            <a:r>
              <a:rPr lang="en-US" sz="2200" b="1" u="sng" dirty="0" err="1">
                <a:solidFill>
                  <a:srgbClr val="FF0000"/>
                </a:solidFill>
                <a:latin typeface="Times New Roman" panose="02020603050405020304" pitchFamily="18" charset="0"/>
                <a:cs typeface="Times New Roman" panose="02020603050405020304" pitchFamily="18" charset="0"/>
              </a:rPr>
              <a:t>tugal</a:t>
            </a:r>
            <a:r>
              <a:rPr lang="en-US" sz="2200" b="1" u="sng" dirty="0">
                <a:solidFill>
                  <a:srgbClr val="FF0000"/>
                </a:solidFill>
                <a:latin typeface="Times New Roman" panose="02020603050405020304" pitchFamily="18" charset="0"/>
                <a:cs typeface="Times New Roman" panose="02020603050405020304" pitchFamily="18" charset="0"/>
              </a:rPr>
              <a:t> above junk status</a:t>
            </a:r>
            <a:r>
              <a:rPr lang="en-US" sz="2200" b="1" dirty="0">
                <a:solidFill>
                  <a:srgbClr val="FF0000"/>
                </a:solidFill>
                <a:latin typeface="Times New Roman" panose="02020603050405020304" pitchFamily="18" charset="0"/>
                <a:cs typeface="Times New Roman" panose="02020603050405020304" pitchFamily="18" charset="0"/>
              </a:rPr>
              <a:t>. Its rating, which has remained at investment grade since 2011, has </a:t>
            </a:r>
            <a:r>
              <a:rPr lang="en-US" sz="2200" b="1" u="sng" dirty="0">
                <a:solidFill>
                  <a:srgbClr val="FF0000"/>
                </a:solidFill>
                <a:latin typeface="Times New Roman" panose="02020603050405020304" pitchFamily="18" charset="0"/>
                <a:cs typeface="Times New Roman" panose="02020603050405020304" pitchFamily="18" charset="0"/>
              </a:rPr>
              <a:t>safeguarded the country’s eligibility </a:t>
            </a:r>
            <a:r>
              <a:rPr lang="en-US" sz="2200" b="1" dirty="0">
                <a:solidFill>
                  <a:srgbClr val="FF0000"/>
                </a:solidFill>
                <a:latin typeface="Times New Roman" panose="02020603050405020304" pitchFamily="18" charset="0"/>
                <a:cs typeface="Times New Roman" panose="02020603050405020304" pitchFamily="18" charset="0"/>
              </a:rPr>
              <a:t>for the ECB’s bond-buying </a:t>
            </a:r>
            <a:r>
              <a:rPr lang="en-US" sz="2200" b="1" dirty="0" err="1">
                <a:solidFill>
                  <a:srgbClr val="FF0000"/>
                </a:solidFill>
                <a:latin typeface="Times New Roman" panose="02020603050405020304" pitchFamily="18" charset="0"/>
                <a:cs typeface="Times New Roman" panose="02020603050405020304" pitchFamily="18" charset="0"/>
              </a:rPr>
              <a:t>programme</a:t>
            </a:r>
            <a:r>
              <a:rPr lang="en-US" sz="2200" b="1" dirty="0">
                <a:solidFill>
                  <a:srgbClr val="FFFF00"/>
                </a:solidFill>
                <a:latin typeface="Times New Roman" panose="02020603050405020304" pitchFamily="18" charset="0"/>
                <a:cs typeface="Times New Roman" panose="02020603050405020304" pitchFamily="18" charset="0"/>
              </a:rPr>
              <a:t>”</a:t>
            </a:r>
            <a:r>
              <a:rPr lang="en-US" sz="2200" dirty="0">
                <a:solidFill>
                  <a:srgbClr val="FFFF00"/>
                </a:solidFill>
                <a:latin typeface="Times New Roman" panose="02020603050405020304" pitchFamily="18" charset="0"/>
                <a:cs typeface="Times New Roman" panose="02020603050405020304" pitchFamily="18" charset="0"/>
              </a:rPr>
              <a:t> </a:t>
            </a:r>
          </a:p>
          <a:p>
            <a:pPr algn="r"/>
            <a:r>
              <a:rPr lang="de-AT" sz="2000" b="1" dirty="0">
                <a:solidFill>
                  <a:srgbClr val="FFFF00"/>
                </a:solidFill>
                <a:latin typeface="Times New Roman" panose="02020603050405020304" pitchFamily="18" charset="0"/>
                <a:cs typeface="Times New Roman" panose="02020603050405020304" pitchFamily="18" charset="0"/>
              </a:rPr>
              <a:t>FT</a:t>
            </a:r>
            <a:r>
              <a:rPr lang="de-AT" sz="2000" dirty="0">
                <a:solidFill>
                  <a:srgbClr val="FFFF00"/>
                </a:solidFill>
                <a:latin typeface="Times New Roman" panose="02020603050405020304" pitchFamily="18" charset="0"/>
                <a:cs typeface="Times New Roman" panose="02020603050405020304" pitchFamily="18" charset="0"/>
              </a:rPr>
              <a:t> </a:t>
            </a:r>
            <a:r>
              <a:rPr lang="en-US" sz="2000" b="1" dirty="0">
                <a:solidFill>
                  <a:srgbClr val="FFFF00"/>
                </a:solidFill>
                <a:latin typeface="Times New Roman" panose="02020603050405020304" pitchFamily="18" charset="0"/>
                <a:cs typeface="Times New Roman" panose="02020603050405020304" pitchFamily="18" charset="0"/>
              </a:rPr>
              <a:t>21 April 2017</a:t>
            </a:r>
            <a:endParaRPr lang="es-ES" sz="2000" dirty="0">
              <a:solidFill>
                <a:srgbClr val="FFFF00"/>
              </a:solidFill>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07AD5778-F637-44E6-881B-66E142C0BBF9}"/>
              </a:ext>
            </a:extLst>
          </p:cNvPr>
          <p:cNvSpPr txBox="1"/>
          <p:nvPr/>
        </p:nvSpPr>
        <p:spPr>
          <a:xfrm>
            <a:off x="0" y="4468011"/>
            <a:ext cx="9036496" cy="1107996"/>
          </a:xfrm>
          <a:prstGeom prst="rect">
            <a:avLst/>
          </a:prstGeom>
          <a:noFill/>
        </p:spPr>
        <p:txBody>
          <a:bodyPr wrap="square" rtlCol="0">
            <a:spAutoFit/>
          </a:bodyPr>
          <a:lstStyle/>
          <a:p>
            <a:r>
              <a:rPr lang="de-AT" sz="2200" b="1" u="sng" dirty="0" err="1">
                <a:solidFill>
                  <a:srgbClr val="FF0000"/>
                </a:solidFill>
                <a:latin typeface="Times New Roman" panose="02020603050405020304" pitchFamily="18" charset="0"/>
                <a:cs typeface="Times New Roman" panose="02020603050405020304" pitchFamily="18" charset="0"/>
              </a:rPr>
              <a:t>Abolishing</a:t>
            </a:r>
            <a:r>
              <a:rPr lang="de-AT" sz="2200" b="1" u="sng" dirty="0">
                <a:solidFill>
                  <a:srgbClr val="FF0000"/>
                </a:solidFill>
                <a:latin typeface="Times New Roman" panose="02020603050405020304" pitchFamily="18" charset="0"/>
                <a:cs typeface="Times New Roman" panose="02020603050405020304" pitchFamily="18" charset="0"/>
              </a:rPr>
              <a:t> </a:t>
            </a:r>
            <a:r>
              <a:rPr lang="de-AT" sz="2200" b="1" u="sng" dirty="0" err="1">
                <a:solidFill>
                  <a:srgbClr val="FF0000"/>
                </a:solidFill>
                <a:latin typeface="Times New Roman" panose="02020603050405020304" pitchFamily="18" charset="0"/>
                <a:cs typeface="Times New Roman" panose="02020603050405020304" pitchFamily="18" charset="0"/>
              </a:rPr>
              <a:t>dependence</a:t>
            </a:r>
            <a:r>
              <a:rPr lang="de-AT" sz="2200" b="1" u="sng" dirty="0">
                <a:solidFill>
                  <a:srgbClr val="FF0000"/>
                </a:solidFill>
                <a:latin typeface="Times New Roman" panose="02020603050405020304" pitchFamily="18" charset="0"/>
                <a:cs typeface="Times New Roman" panose="02020603050405020304" pitchFamily="18" charset="0"/>
              </a:rPr>
              <a:t> on CRAs</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Direct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lending</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member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states</a:t>
            </a:r>
            <a:r>
              <a:rPr lang="de-AT" sz="2200" b="1" dirty="0">
                <a:solidFill>
                  <a:srgbClr val="FFFF00"/>
                </a:solidFill>
                <a:latin typeface="Times New Roman" panose="02020603050405020304" pitchFamily="18" charset="0"/>
                <a:cs typeface="Times New Roman" panose="02020603050405020304" pitchFamily="18" charset="0"/>
              </a:rPr>
              <a:t> – </a:t>
            </a:r>
            <a:r>
              <a:rPr lang="de-AT" sz="2200" b="1" dirty="0" err="1">
                <a:solidFill>
                  <a:srgbClr val="FFFF00"/>
                </a:solidFill>
                <a:latin typeface="Times New Roman" panose="02020603050405020304" pitchFamily="18" charset="0"/>
                <a:cs typeface="Times New Roman" panose="02020603050405020304" pitchFamily="18" charset="0"/>
              </a:rPr>
              <a:t>either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within</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predetermined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limits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or</a:t>
            </a:r>
            <a:r>
              <a:rPr lang="de-AT" sz="2200" b="1" dirty="0">
                <a:solidFill>
                  <a:srgbClr val="FFFF00"/>
                </a:solidFill>
                <a:latin typeface="Times New Roman" panose="02020603050405020304" pitchFamily="18" charset="0"/>
                <a:cs typeface="Times New Roman" panose="02020603050405020304" pitchFamily="18" charset="0"/>
              </a:rPr>
              <a:t> at </a:t>
            </a:r>
            <a:r>
              <a:rPr lang="de-AT" sz="2200" b="1" dirty="0" err="1">
                <a:solidFill>
                  <a:srgbClr val="FFFF00"/>
                </a:solidFill>
                <a:latin typeface="Times New Roman" panose="02020603050405020304" pitchFamily="18" charset="0"/>
                <a:cs typeface="Times New Roman" panose="02020603050405020304" pitchFamily="18" charset="0"/>
              </a:rPr>
              <a:t>the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ECB‘s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discretion</a:t>
            </a:r>
            <a:r>
              <a:rPr lang="de-AT" sz="2200" b="1" dirty="0">
                <a:solidFill>
                  <a:srgbClr val="FFFF00"/>
                </a:solidFill>
                <a:latin typeface="Times New Roman" panose="02020603050405020304" pitchFamily="18" charset="0"/>
                <a:cs typeface="Times New Roman" panose="02020603050405020304" pitchFamily="18" charset="0"/>
              </a:rPr>
              <a:t> – </a:t>
            </a:r>
            <a:r>
              <a:rPr lang="de-AT" sz="2200" b="1" dirty="0" err="1">
                <a:solidFill>
                  <a:srgbClr val="FFFF00"/>
                </a:solidFill>
                <a:latin typeface="Times New Roman" panose="02020603050405020304" pitchFamily="18" charset="0"/>
                <a:cs typeface="Times New Roman" panose="02020603050405020304" pitchFamily="18" charset="0"/>
              </a:rPr>
              <a:t>should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be</a:t>
            </a:r>
            <a:r>
              <a:rPr lang="de-AT" sz="2200" b="1" dirty="0">
                <a:solidFill>
                  <a:srgbClr val="FFFF00"/>
                </a:solidFill>
                <a:latin typeface="Times New Roman" panose="02020603050405020304" pitchFamily="18" charset="0"/>
                <a:cs typeface="Times New Roman" panose="02020603050405020304" pitchFamily="18" charset="0"/>
              </a:rPr>
              <a:t> at least </a:t>
            </a:r>
            <a:r>
              <a:rPr lang="de-AT" sz="2200" b="1" dirty="0" err="1">
                <a:solidFill>
                  <a:srgbClr val="FFFF00"/>
                </a:solidFill>
                <a:latin typeface="Times New Roman" panose="02020603050405020304" pitchFamily="18" charset="0"/>
                <a:cs typeface="Times New Roman" panose="02020603050405020304" pitchFamily="18" charset="0"/>
              </a:rPr>
              <a:t>discussed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changing</a:t>
            </a:r>
            <a:r>
              <a:rPr lang="de-AT" sz="2200" b="1" dirty="0">
                <a:solidFill>
                  <a:srgbClr val="FFFF00"/>
                </a:solidFill>
                <a:latin typeface="Times New Roman" panose="02020603050405020304" pitchFamily="18" charset="0"/>
                <a:cs typeface="Times New Roman" panose="02020603050405020304" pitchFamily="18" charset="0"/>
              </a:rPr>
              <a:t>/</a:t>
            </a:r>
            <a:r>
              <a:rPr lang="de-AT" sz="2200" b="1" dirty="0" err="1">
                <a:solidFill>
                  <a:srgbClr val="FFFF00"/>
                </a:solidFill>
                <a:latin typeface="Times New Roman" panose="02020603050405020304" pitchFamily="18" charset="0"/>
                <a:cs typeface="Times New Roman" panose="02020603050405020304" pitchFamily="18" charset="0"/>
              </a:rPr>
              <a:t>abolishing</a:t>
            </a:r>
            <a:r>
              <a:rPr lang="de-AT" sz="2200" b="1" dirty="0">
                <a:solidFill>
                  <a:srgbClr val="FFFF00"/>
                </a:solidFill>
                <a:latin typeface="Times New Roman" panose="02020603050405020304" pitchFamily="18" charset="0"/>
                <a:cs typeface="Times New Roman" panose="02020603050405020304" pitchFamily="18" charset="0"/>
              </a:rPr>
              <a:t> Art 123 TFEU)</a:t>
            </a:r>
            <a:endParaRPr lang="es-ES" sz="2200" b="1" dirty="0">
              <a:solidFill>
                <a:srgbClr val="FFFF00"/>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3F846077-4F5F-491A-8C9B-6F58EF8A2B3F}"/>
              </a:ext>
            </a:extLst>
          </p:cNvPr>
          <p:cNvSpPr txBox="1"/>
          <p:nvPr/>
        </p:nvSpPr>
        <p:spPr>
          <a:xfrm rot="10800000" flipV="1">
            <a:off x="0" y="5733256"/>
            <a:ext cx="8496942" cy="769441"/>
          </a:xfrm>
          <a:prstGeom prst="rect">
            <a:avLst/>
          </a:prstGeom>
          <a:noFill/>
        </p:spPr>
        <p:txBody>
          <a:bodyPr wrap="square" rtlCol="0">
            <a:spAutoFit/>
          </a:bodyPr>
          <a:lstStyle/>
          <a:p>
            <a:r>
              <a:rPr lang="de-AT" sz="2200" b="1" dirty="0" err="1">
                <a:solidFill>
                  <a:srgbClr val="FFFF00"/>
                </a:solidFill>
                <a:latin typeface="Times New Roman" panose="02020603050405020304" pitchFamily="18" charset="0"/>
                <a:cs typeface="Times New Roman" panose="02020603050405020304" pitchFamily="18" charset="0"/>
              </a:rPr>
              <a:t>Actual</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policies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destroying</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prosperity</a:t>
            </a:r>
            <a:r>
              <a:rPr lang="de-AT" sz="2200" b="1" dirty="0">
                <a:solidFill>
                  <a:srgbClr val="FFFF00"/>
                </a:solidFill>
                <a:latin typeface="Times New Roman" panose="02020603050405020304" pitchFamily="18" charset="0"/>
                <a:cs typeface="Times New Roman" panose="02020603050405020304" pitchFamily="18" charset="0"/>
              </a:rPr>
              <a:t> in </a:t>
            </a:r>
            <a:r>
              <a:rPr lang="de-AT" sz="2200" b="1" dirty="0" err="1">
                <a:solidFill>
                  <a:srgbClr val="FFFF00"/>
                </a:solidFill>
                <a:latin typeface="Times New Roman" panose="02020603050405020304" pitchFamily="18" charset="0"/>
                <a:cs typeface="Times New Roman" panose="02020603050405020304" pitchFamily="18" charset="0"/>
              </a:rPr>
              <a:t>eurozone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coutries</a:t>
            </a:r>
            <a:r>
              <a:rPr lang="de-AT" sz="2200" b="1" dirty="0">
                <a:solidFill>
                  <a:srgbClr val="FFFF00"/>
                </a:solidFill>
                <a:latin typeface="Times New Roman" panose="02020603050405020304" pitchFamily="18" charset="0"/>
                <a:cs typeface="Times New Roman" panose="02020603050405020304" pitchFamily="18" charset="0"/>
              </a:rPr>
              <a:t> – </a:t>
            </a:r>
            <a:r>
              <a:rPr lang="de-AT" sz="2200" b="1" dirty="0" err="1">
                <a:solidFill>
                  <a:srgbClr val="FFFF00"/>
                </a:solidFill>
                <a:latin typeface="Times New Roman" panose="02020603050405020304" pitchFamily="18" charset="0"/>
                <a:cs typeface="Times New Roman" panose="02020603050405020304" pitchFamily="18" charset="0"/>
              </a:rPr>
              <a:t>difficult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assume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that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this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is</a:t>
            </a:r>
            <a:r>
              <a:rPr lang="de-AT" sz="2200" b="1" dirty="0">
                <a:solidFill>
                  <a:srgbClr val="FFFF00"/>
                </a:solidFill>
                <a:latin typeface="Times New Roman" panose="02020603050405020304" pitchFamily="18" charset="0"/>
                <a:cs typeface="Times New Roman" panose="02020603050405020304" pitchFamily="18" charset="0"/>
              </a:rPr>
              <a:t> not </a:t>
            </a:r>
            <a:r>
              <a:rPr lang="de-AT" sz="2200" b="1" dirty="0" err="1">
                <a:solidFill>
                  <a:srgbClr val="FFFF00"/>
                </a:solidFill>
                <a:latin typeface="Times New Roman" panose="02020603050405020304" pitchFamily="18" charset="0"/>
                <a:cs typeface="Times New Roman" panose="02020603050405020304" pitchFamily="18" charset="0"/>
              </a:rPr>
              <a:t>willingly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done</a:t>
            </a:r>
            <a:r>
              <a:rPr lang="de-AT" sz="2200" b="1" dirty="0">
                <a:solidFill>
                  <a:srgbClr val="FFFF00"/>
                </a:solidFill>
                <a:latin typeface="Times New Roman" panose="02020603050405020304" pitchFamily="18" charset="0"/>
                <a:cs typeface="Times New Roman" panose="02020603050405020304" pitchFamily="18" charset="0"/>
              </a:rPr>
              <a:t>   </a:t>
            </a:r>
            <a:endParaRPr lang="es-ES" sz="2200" b="1" dirty="0">
              <a:solidFill>
                <a:srgbClr val="FFFF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C927BE7-B622-40EF-89CC-35C2EDA7DAC5}"/>
              </a:ext>
            </a:extLst>
          </p:cNvPr>
          <p:cNvSpPr txBox="1"/>
          <p:nvPr/>
        </p:nvSpPr>
        <p:spPr>
          <a:xfrm>
            <a:off x="0" y="2026500"/>
            <a:ext cx="8928990" cy="1107996"/>
          </a:xfrm>
          <a:prstGeom prst="rect">
            <a:avLst/>
          </a:prstGeom>
          <a:noFill/>
        </p:spPr>
        <p:txBody>
          <a:bodyPr wrap="square" rtlCol="0">
            <a:spAutoFit/>
          </a:bodyPr>
          <a:lstStyle/>
          <a:p>
            <a:r>
              <a:rPr lang="de-AT" sz="2200" b="1" dirty="0">
                <a:solidFill>
                  <a:srgbClr val="FFFF00"/>
                </a:solidFill>
                <a:latin typeface="Times New Roman" panose="02020603050405020304" pitchFamily="18" charset="0"/>
                <a:cs typeface="Times New Roman" panose="02020603050405020304" pitchFamily="18" charset="0"/>
              </a:rPr>
              <a:t>ECB: 1 Jan 2008 </a:t>
            </a:r>
            <a:r>
              <a:rPr lang="en-US" sz="2200" b="1" dirty="0">
                <a:solidFill>
                  <a:srgbClr val="FFFF00"/>
                </a:solidFill>
                <a:latin typeface="Times New Roman" panose="02020603050405020304" pitchFamily="18" charset="0"/>
                <a:cs typeface="Times New Roman" panose="02020603050405020304" pitchFamily="18" charset="0"/>
              </a:rPr>
              <a:t>DBRS can be used as a new External Credit Assessment Institution (ECAI) source within the </a:t>
            </a:r>
            <a:r>
              <a:rPr lang="en-US" sz="2200" b="1" dirty="0" err="1">
                <a:solidFill>
                  <a:srgbClr val="FFFF00"/>
                </a:solidFill>
                <a:latin typeface="Times New Roman" panose="02020603050405020304" pitchFamily="18" charset="0"/>
                <a:cs typeface="Times New Roman" panose="02020603050405020304" pitchFamily="18" charset="0"/>
              </a:rPr>
              <a:t>Eurosystem</a:t>
            </a:r>
            <a:r>
              <a:rPr lang="en-US" sz="2200" b="1" dirty="0">
                <a:solidFill>
                  <a:srgbClr val="FFFF00"/>
                </a:solidFill>
                <a:latin typeface="Times New Roman" panose="02020603050405020304" pitchFamily="18" charset="0"/>
                <a:cs typeface="Times New Roman" panose="02020603050405020304" pitchFamily="18" charset="0"/>
              </a:rPr>
              <a:t> Credit Assessment Framework (ECAF)</a:t>
            </a:r>
            <a:r>
              <a:rPr lang="de-AT" sz="2200" b="1" dirty="0">
                <a:solidFill>
                  <a:srgbClr val="FFFF00"/>
                </a:solidFill>
                <a:latin typeface="Times New Roman" panose="02020603050405020304" pitchFamily="18" charset="0"/>
                <a:cs typeface="Times New Roman" panose="02020603050405020304" pitchFamily="18" charset="0"/>
              </a:rPr>
              <a:t> </a:t>
            </a:r>
            <a:endParaRPr lang="es-ES" sz="2200" b="1" dirty="0">
              <a:solidFill>
                <a:srgbClr val="FFFF00"/>
              </a:solidFill>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CD7F5D32-B088-4202-BFA8-B3C52EA91473}"/>
              </a:ext>
            </a:extLst>
          </p:cNvPr>
          <p:cNvSpPr txBox="1"/>
          <p:nvPr/>
        </p:nvSpPr>
        <p:spPr>
          <a:xfrm rot="10800000" flipV="1">
            <a:off x="0" y="3918398"/>
            <a:ext cx="9416411" cy="430887"/>
          </a:xfrm>
          <a:prstGeom prst="rect">
            <a:avLst/>
          </a:prstGeom>
          <a:noFill/>
        </p:spPr>
        <p:txBody>
          <a:bodyPr wrap="square" rtlCol="0">
            <a:spAutoFit/>
          </a:bodyPr>
          <a:lstStyle/>
          <a:p>
            <a:r>
              <a:rPr lang="es-ES" sz="2200" b="1" dirty="0">
                <a:solidFill>
                  <a:srgbClr val="FFFF00"/>
                </a:solidFill>
                <a:latin typeface="Times New Roman" panose="02020603050405020304" pitchFamily="18" charset="0"/>
                <a:cs typeface="Times New Roman" panose="02020603050405020304" pitchFamily="18" charset="0"/>
              </a:rPr>
              <a:t>German rating </a:t>
            </a:r>
            <a:r>
              <a:rPr lang="es-ES" sz="2200" b="1" dirty="0" err="1">
                <a:solidFill>
                  <a:srgbClr val="FFFF00"/>
                </a:solidFill>
                <a:latin typeface="Times New Roman" panose="02020603050405020304" pitchFamily="18" charset="0"/>
                <a:cs typeface="Times New Roman" panose="02020603050405020304" pitchFamily="18" charset="0"/>
              </a:rPr>
              <a:t>firm</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Scope</a:t>
            </a:r>
            <a:r>
              <a:rPr lang="es-ES" sz="2200" b="1" dirty="0">
                <a:solidFill>
                  <a:srgbClr val="FFFF00"/>
                </a:solidFill>
                <a:latin typeface="Times New Roman" panose="02020603050405020304" pitchFamily="18" charset="0"/>
                <a:cs typeface="Times New Roman" panose="02020603050405020304" pitchFamily="18" charset="0"/>
              </a:rPr>
              <a:t> </a:t>
            </a:r>
            <a:r>
              <a:rPr lang="es-ES" sz="2200" b="1" dirty="0" err="1">
                <a:solidFill>
                  <a:srgbClr val="FFFF00"/>
                </a:solidFill>
                <a:latin typeface="Times New Roman" panose="02020603050405020304" pitchFamily="18" charset="0"/>
                <a:cs typeface="Times New Roman" panose="02020603050405020304" pitchFamily="18" charset="0"/>
              </a:rPr>
              <a:t>seeks</a:t>
            </a:r>
            <a:r>
              <a:rPr lang="es-ES" sz="2200" b="1" dirty="0">
                <a:solidFill>
                  <a:srgbClr val="FFFF00"/>
                </a:solidFill>
                <a:latin typeface="Times New Roman" panose="02020603050405020304" pitchFamily="18" charset="0"/>
                <a:cs typeface="Times New Roman" panose="02020603050405020304" pitchFamily="18" charset="0"/>
              </a:rPr>
              <a:t> ECB </a:t>
            </a:r>
            <a:r>
              <a:rPr lang="es-ES" sz="2200" b="1" dirty="0" err="1">
                <a:solidFill>
                  <a:srgbClr val="FFFF00"/>
                </a:solidFill>
                <a:latin typeface="Times New Roman" panose="02020603050405020304" pitchFamily="18" charset="0"/>
                <a:cs typeface="Times New Roman" panose="02020603050405020304" pitchFamily="18" charset="0"/>
              </a:rPr>
              <a:t>recognition</a:t>
            </a:r>
            <a:r>
              <a:rPr lang="es-ES" sz="2200" b="1" dirty="0">
                <a:solidFill>
                  <a:srgbClr val="FFFF00"/>
                </a:solidFill>
                <a:latin typeface="Times New Roman" panose="02020603050405020304" pitchFamily="18" charset="0"/>
                <a:cs typeface="Times New Roman" panose="02020603050405020304" pitchFamily="18" charset="0"/>
              </a:rPr>
              <a:t> (Reuters 24 </a:t>
            </a:r>
            <a:r>
              <a:rPr lang="es-ES" sz="2200" b="1" dirty="0" err="1">
                <a:solidFill>
                  <a:srgbClr val="FFFF00"/>
                </a:solidFill>
                <a:latin typeface="Times New Roman" panose="02020603050405020304" pitchFamily="18" charset="0"/>
                <a:cs typeface="Times New Roman" panose="02020603050405020304" pitchFamily="18" charset="0"/>
              </a:rPr>
              <a:t>Aug</a:t>
            </a:r>
            <a:r>
              <a:rPr lang="es-ES" sz="2200" b="1" dirty="0">
                <a:solidFill>
                  <a:srgbClr val="FFFF00"/>
                </a:solidFill>
                <a:latin typeface="Times New Roman" panose="02020603050405020304" pitchFamily="18" charset="0"/>
                <a:cs typeface="Times New Roman" panose="02020603050405020304" pitchFamily="18" charset="0"/>
              </a:rPr>
              <a:t> 2016)</a:t>
            </a:r>
          </a:p>
        </p:txBody>
      </p:sp>
      <p:sp>
        <p:nvSpPr>
          <p:cNvPr id="2" name="Textfeld 1">
            <a:extLst>
              <a:ext uri="{FF2B5EF4-FFF2-40B4-BE49-F238E27FC236}">
                <a16:creationId xmlns:a16="http://schemas.microsoft.com/office/drawing/2014/main" id="{38487F51-EF8B-402F-AB27-709CE37C3F07}"/>
              </a:ext>
            </a:extLst>
          </p:cNvPr>
          <p:cNvSpPr txBox="1"/>
          <p:nvPr/>
        </p:nvSpPr>
        <p:spPr>
          <a:xfrm>
            <a:off x="0" y="3253222"/>
            <a:ext cx="8640960" cy="430887"/>
          </a:xfrm>
          <a:prstGeom prst="rect">
            <a:avLst/>
          </a:prstGeom>
          <a:noFill/>
        </p:spPr>
        <p:txBody>
          <a:bodyPr wrap="square" rtlCol="0">
            <a:spAutoFit/>
          </a:bodyPr>
          <a:lstStyle/>
          <a:p>
            <a:r>
              <a:rPr lang="es-ES" sz="2200" b="1" dirty="0">
                <a:solidFill>
                  <a:srgbClr val="FFFF00"/>
                </a:solidFill>
                <a:latin typeface="Times New Roman" panose="02020603050405020304" pitchFamily="18" charset="0"/>
                <a:cs typeface="Times New Roman" panose="02020603050405020304" pitchFamily="18" charset="0"/>
              </a:rPr>
              <a:t>ECB/2014/10  l</a:t>
            </a:r>
            <a:r>
              <a:rPr lang="en-US" sz="2200" b="1" dirty="0" err="1">
                <a:solidFill>
                  <a:srgbClr val="FFFF00"/>
                </a:solidFill>
                <a:latin typeface="Times New Roman" panose="02020603050405020304" pitchFamily="18" charset="0"/>
                <a:cs typeface="Times New Roman" panose="02020603050405020304" pitchFamily="18" charset="0"/>
              </a:rPr>
              <a:t>owered</a:t>
            </a:r>
            <a:r>
              <a:rPr lang="en-US" sz="2200" b="1" dirty="0">
                <a:solidFill>
                  <a:srgbClr val="FFFF00"/>
                </a:solidFill>
                <a:latin typeface="Times New Roman" panose="02020603050405020304" pitchFamily="18" charset="0"/>
                <a:cs typeface="Times New Roman" panose="02020603050405020304" pitchFamily="18" charset="0"/>
              </a:rPr>
              <a:t> threshold of acceptable ratings from DBRS</a:t>
            </a:r>
            <a:endParaRPr lang="es-ES" dirty="0"/>
          </a:p>
        </p:txBody>
      </p:sp>
    </p:spTree>
    <p:extLst>
      <p:ext uri="{BB962C8B-B14F-4D97-AF65-F5344CB8AC3E}">
        <p14:creationId xmlns:p14="http://schemas.microsoft.com/office/powerpoint/2010/main" val="351659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3" grpId="0"/>
      <p:bldP spid="7" grpId="0"/>
      <p:bldP spid="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32F0021-E994-4BE2-89F3-FA41ED3DF98B}"/>
              </a:ext>
            </a:extLst>
          </p:cNvPr>
          <p:cNvSpPr txBox="1"/>
          <p:nvPr/>
        </p:nvSpPr>
        <p:spPr>
          <a:xfrm rot="10800000" flipV="1">
            <a:off x="107504" y="4174204"/>
            <a:ext cx="8928992" cy="1477328"/>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Learning from the FED</a:t>
            </a:r>
          </a:p>
          <a:p>
            <a:pPr algn="ctr"/>
            <a:endParaRPr lang="en-US" sz="2200" b="1" dirty="0">
              <a:solidFill>
                <a:srgbClr val="FFFF00"/>
              </a:solidFill>
              <a:latin typeface="Times New Roman" panose="02020603050405020304" pitchFamily="18" charset="0"/>
              <a:cs typeface="Times New Roman" panose="02020603050405020304" pitchFamily="18" charset="0"/>
            </a:endParaRPr>
          </a:p>
          <a:p>
            <a:r>
              <a:rPr lang="en-US" sz="2200" b="1" dirty="0" err="1">
                <a:solidFill>
                  <a:srgbClr val="FFFF00"/>
                </a:solidFill>
                <a:latin typeface="Times New Roman" panose="02020603050405020304" pitchFamily="18" charset="0"/>
                <a:cs typeface="Times New Roman" panose="02020603050405020304" pitchFamily="18" charset="0"/>
              </a:rPr>
              <a:t>Interdistrict</a:t>
            </a:r>
            <a:r>
              <a:rPr lang="en-US" sz="2200" b="1" dirty="0">
                <a:solidFill>
                  <a:srgbClr val="FFFF00"/>
                </a:solidFill>
                <a:latin typeface="Times New Roman" panose="02020603050405020304" pitchFamily="18" charset="0"/>
                <a:cs typeface="Times New Roman" panose="02020603050405020304" pitchFamily="18" charset="0"/>
              </a:rPr>
              <a:t> Settlement Account (ISA) avoids Target 2 disequilibria</a:t>
            </a:r>
            <a:endParaRPr lang="es-ES" sz="2200" b="1" dirty="0">
              <a:solidFill>
                <a:srgbClr val="FFFF00"/>
              </a:solidFill>
              <a:latin typeface="Times New Roman" panose="02020603050405020304" pitchFamily="18" charset="0"/>
              <a:cs typeface="Times New Roman" panose="02020603050405020304" pitchFamily="18" charset="0"/>
            </a:endParaRPr>
          </a:p>
          <a:p>
            <a:r>
              <a:rPr lang="de-AT" sz="2200" b="1" dirty="0">
                <a:solidFill>
                  <a:srgbClr val="FFFF00"/>
                </a:solidFill>
                <a:latin typeface="Times New Roman" panose="02020603050405020304" pitchFamily="18" charset="0"/>
                <a:cs typeface="Times New Roman" panose="02020603050405020304" pitchFamily="18" charset="0"/>
              </a:rPr>
              <a:t> - ECB </a:t>
            </a:r>
            <a:r>
              <a:rPr lang="de-AT" sz="2200" b="1" dirty="0" err="1">
                <a:solidFill>
                  <a:srgbClr val="FFFF00"/>
                </a:solidFill>
                <a:latin typeface="Times New Roman" panose="02020603050405020304" pitchFamily="18" charset="0"/>
                <a:cs typeface="Times New Roman" panose="02020603050405020304" pitchFamily="18" charset="0"/>
              </a:rPr>
              <a:t>should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have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copied</a:t>
            </a:r>
            <a:r>
              <a:rPr lang="de-AT" sz="2200" b="1" dirty="0">
                <a:solidFill>
                  <a:srgbClr val="FFFF00"/>
                </a:solidFill>
                <a:latin typeface="Times New Roman" panose="02020603050405020304" pitchFamily="18" charset="0"/>
                <a:cs typeface="Times New Roman" panose="02020603050405020304" pitchFamily="18" charset="0"/>
              </a:rPr>
              <a:t>/</a:t>
            </a:r>
            <a:r>
              <a:rPr lang="de-AT" sz="2200" b="1" dirty="0" err="1">
                <a:solidFill>
                  <a:srgbClr val="FFFF00"/>
                </a:solidFill>
                <a:latin typeface="Times New Roman" panose="02020603050405020304" pitchFamily="18" charset="0"/>
                <a:cs typeface="Times New Roman" panose="02020603050405020304" pitchFamily="18" charset="0"/>
              </a:rPr>
              <a:t>established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this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or</a:t>
            </a:r>
            <a:r>
              <a:rPr lang="de-AT" sz="2200" b="1" dirty="0">
                <a:solidFill>
                  <a:srgbClr val="FFFF00"/>
                </a:solidFill>
                <a:latin typeface="Times New Roman" panose="02020603050405020304" pitchFamily="18" charset="0"/>
                <a:cs typeface="Times New Roman" panose="02020603050405020304" pitchFamily="18" charset="0"/>
              </a:rPr>
              <a:t> a </a:t>
            </a:r>
            <a:r>
              <a:rPr lang="de-AT" sz="2200" b="1" dirty="0" err="1">
                <a:solidFill>
                  <a:srgbClr val="FFFF00"/>
                </a:solidFill>
                <a:latin typeface="Times New Roman" panose="02020603050405020304" pitchFamily="18" charset="0"/>
                <a:cs typeface="Times New Roman" panose="02020603050405020304" pitchFamily="18" charset="0"/>
              </a:rPr>
              <a:t>similar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mechanism</a:t>
            </a:r>
            <a:endParaRPr lang="es-ES" sz="2200" dirty="0"/>
          </a:p>
        </p:txBody>
      </p:sp>
      <p:sp>
        <p:nvSpPr>
          <p:cNvPr id="3" name="Textfeld 2">
            <a:extLst>
              <a:ext uri="{FF2B5EF4-FFF2-40B4-BE49-F238E27FC236}">
                <a16:creationId xmlns:a16="http://schemas.microsoft.com/office/drawing/2014/main" id="{860592E3-FBEE-4F4B-A21C-E792FB520088}"/>
              </a:ext>
            </a:extLst>
          </p:cNvPr>
          <p:cNvSpPr txBox="1"/>
          <p:nvPr/>
        </p:nvSpPr>
        <p:spPr>
          <a:xfrm>
            <a:off x="107504" y="260648"/>
            <a:ext cx="8712968" cy="2923877"/>
          </a:xfrm>
          <a:prstGeom prst="rect">
            <a:avLst/>
          </a:prstGeom>
          <a:noFill/>
        </p:spPr>
        <p:txBody>
          <a:bodyPr wrap="square" rtlCol="0">
            <a:spAutoFit/>
          </a:bodyPr>
          <a:lstStyle/>
          <a:p>
            <a:r>
              <a:rPr lang="en-US" sz="2200" b="1" dirty="0">
                <a:solidFill>
                  <a:srgbClr val="FFFF00"/>
                </a:solidFill>
                <a:latin typeface="Times New Roman" panose="02020603050405020304" pitchFamily="18" charset="0"/>
                <a:cs typeface="Times New Roman" panose="02020603050405020304" pitchFamily="18" charset="0"/>
              </a:rPr>
              <a:t>June 2017 INSEE (</a:t>
            </a:r>
            <a:r>
              <a:rPr lang="en-US" sz="2200" b="1" dirty="0" err="1">
                <a:solidFill>
                  <a:srgbClr val="FFFF00"/>
                </a:solidFill>
                <a:latin typeface="Times New Roman" panose="02020603050405020304" pitchFamily="18" charset="0"/>
                <a:cs typeface="Times New Roman" panose="02020603050405020304" pitchFamily="18" charset="0"/>
              </a:rPr>
              <a:t>Institut</a:t>
            </a:r>
            <a:r>
              <a:rPr lang="en-US" sz="2200" b="1" dirty="0">
                <a:solidFill>
                  <a:srgbClr val="FFFF00"/>
                </a:solidFill>
                <a:latin typeface="Times New Roman" panose="02020603050405020304" pitchFamily="18" charset="0"/>
                <a:cs typeface="Times New Roman" panose="02020603050405020304" pitchFamily="18" charset="0"/>
              </a:rPr>
              <a:t> National de la </a:t>
            </a:r>
            <a:r>
              <a:rPr lang="en-US" sz="2200" b="1" dirty="0" err="1">
                <a:solidFill>
                  <a:srgbClr val="FFFF00"/>
                </a:solidFill>
                <a:latin typeface="Times New Roman" panose="02020603050405020304" pitchFamily="18" charset="0"/>
                <a:cs typeface="Times New Roman" panose="02020603050405020304" pitchFamily="18" charset="0"/>
              </a:rPr>
              <a:t>Statitique</a:t>
            </a:r>
            <a:r>
              <a:rPr lang="en-US" sz="2200" b="1" dirty="0">
                <a:solidFill>
                  <a:srgbClr val="FFFF00"/>
                </a:solidFill>
                <a:latin typeface="Times New Roman" panose="02020603050405020304" pitchFamily="18" charset="0"/>
                <a:cs typeface="Times New Roman" panose="02020603050405020304" pitchFamily="18" charset="0"/>
              </a:rPr>
              <a:t> et des Etudes </a:t>
            </a:r>
            <a:r>
              <a:rPr lang="en-US" sz="2200" b="1" dirty="0" err="1">
                <a:solidFill>
                  <a:srgbClr val="FFFF00"/>
                </a:solidFill>
                <a:latin typeface="Times New Roman" panose="02020603050405020304" pitchFamily="18" charset="0"/>
                <a:cs typeface="Times New Roman" panose="02020603050405020304" pitchFamily="18" charset="0"/>
              </a:rPr>
              <a:t>Economiques</a:t>
            </a:r>
            <a:r>
              <a:rPr lang="en-US" sz="2200" b="1" dirty="0">
                <a:solidFill>
                  <a:srgbClr val="FFFF00"/>
                </a:solidFill>
                <a:latin typeface="Times New Roman" panose="02020603050405020304" pitchFamily="18" charset="0"/>
                <a:cs typeface="Times New Roman" panose="02020603050405020304" pitchFamily="18" charset="0"/>
              </a:rPr>
              <a:t>)  - top managers (chefs </a:t>
            </a:r>
            <a:r>
              <a:rPr lang="en-US" sz="2200" b="1" dirty="0" err="1">
                <a:solidFill>
                  <a:srgbClr val="FFFF00"/>
                </a:solidFill>
                <a:latin typeface="Times New Roman" panose="02020603050405020304" pitchFamily="18" charset="0"/>
                <a:cs typeface="Times New Roman" panose="02020603050405020304" pitchFamily="18" charset="0"/>
              </a:rPr>
              <a:t>d‘entreprises</a:t>
            </a:r>
            <a:r>
              <a:rPr lang="en-US" sz="2200" b="1" dirty="0">
                <a:solidFill>
                  <a:srgbClr val="FFFF00"/>
                </a:solidFill>
                <a:latin typeface="Times New Roman" panose="02020603050405020304" pitchFamily="18" charset="0"/>
                <a:cs typeface="Times New Roman" panose="02020603050405020304" pitchFamily="18" charset="0"/>
              </a:rPr>
              <a:t>) see two main barriers to employment: economic insecurity (28%), lack of competent </a:t>
            </a:r>
            <a:r>
              <a:rPr lang="en-US" sz="2200" b="1" dirty="0" err="1">
                <a:solidFill>
                  <a:srgbClr val="FFFF00"/>
                </a:solidFill>
                <a:latin typeface="Times New Roman" panose="02020603050405020304" pitchFamily="18" charset="0"/>
                <a:cs typeface="Times New Roman" panose="02020603050405020304" pitchFamily="18" charset="0"/>
              </a:rPr>
              <a:t>labour</a:t>
            </a:r>
            <a:r>
              <a:rPr lang="en-US" sz="2200" b="1" dirty="0">
                <a:solidFill>
                  <a:srgbClr val="FFFF00"/>
                </a:solidFill>
                <a:latin typeface="Times New Roman" panose="02020603050405020304" pitchFamily="18" charset="0"/>
                <a:cs typeface="Times New Roman" panose="02020603050405020304" pitchFamily="18" charset="0"/>
              </a:rPr>
              <a:t> (27%); </a:t>
            </a:r>
            <a:r>
              <a:rPr lang="en-US" sz="2200" b="1" dirty="0" err="1">
                <a:solidFill>
                  <a:srgbClr val="FFFF00"/>
                </a:solidFill>
                <a:latin typeface="Times New Roman" panose="02020603050405020304" pitchFamily="18" charset="0"/>
                <a:cs typeface="Times New Roman" panose="02020603050405020304" pitchFamily="18" charset="0"/>
              </a:rPr>
              <a:t>labour</a:t>
            </a:r>
            <a:r>
              <a:rPr lang="en-US" sz="2200" b="1" dirty="0">
                <a:solidFill>
                  <a:srgbClr val="FFFF00"/>
                </a:solidFill>
                <a:latin typeface="Times New Roman" panose="02020603050405020304" pitchFamily="18" charset="0"/>
                <a:cs typeface="Times New Roman" panose="02020603050405020304" pitchFamily="18" charset="0"/>
              </a:rPr>
              <a:t> costs &amp; legal problems when laying-off workers  less important; </a:t>
            </a:r>
          </a:p>
          <a:p>
            <a:endParaRPr lang="en-US" sz="2200" b="1" dirty="0">
              <a:solidFill>
                <a:srgbClr val="FFFF00"/>
              </a:solidFill>
              <a:latin typeface="Times New Roman" panose="02020603050405020304" pitchFamily="18" charset="0"/>
              <a:cs typeface="Times New Roman" panose="02020603050405020304" pitchFamily="18" charset="0"/>
            </a:endParaRPr>
          </a:p>
          <a:p>
            <a:r>
              <a:rPr lang="en-US" sz="2200" b="1" dirty="0" err="1">
                <a:solidFill>
                  <a:srgbClr val="FFFF00"/>
                </a:solidFill>
                <a:latin typeface="Times New Roman" panose="02020603050405020304" pitchFamily="18" charset="0"/>
                <a:cs typeface="Times New Roman" panose="02020603050405020304" pitchFamily="18" charset="0"/>
              </a:rPr>
              <a:t>Gvt</a:t>
            </a:r>
            <a:r>
              <a:rPr lang="en-US" sz="2200" b="1" dirty="0">
                <a:solidFill>
                  <a:srgbClr val="FFFF00"/>
                </a:solidFill>
                <a:latin typeface="Times New Roman" panose="02020603050405020304" pitchFamily="18" charset="0"/>
                <a:cs typeface="Times New Roman" panose="02020603050405020304" pitchFamily="18" charset="0"/>
              </a:rPr>
              <a:t> Macron: reducing </a:t>
            </a:r>
            <a:r>
              <a:rPr lang="en-US" sz="2200" b="1" dirty="0" err="1">
                <a:solidFill>
                  <a:srgbClr val="FFFF00"/>
                </a:solidFill>
                <a:latin typeface="Times New Roman" panose="02020603050405020304" pitchFamily="18" charset="0"/>
                <a:cs typeface="Times New Roman" panose="02020603050405020304" pitchFamily="18" charset="0"/>
              </a:rPr>
              <a:t>labour</a:t>
            </a:r>
            <a:r>
              <a:rPr lang="en-US" sz="2200" b="1" dirty="0">
                <a:solidFill>
                  <a:srgbClr val="FFFF00"/>
                </a:solidFill>
                <a:latin typeface="Times New Roman" panose="02020603050405020304" pitchFamily="18" charset="0"/>
                <a:cs typeface="Times New Roman" panose="02020603050405020304" pitchFamily="18" charset="0"/>
              </a:rPr>
              <a:t> costs main policy</a:t>
            </a:r>
          </a:p>
          <a:p>
            <a:endParaRPr lang="en-US" sz="800" b="1" dirty="0">
              <a:solidFill>
                <a:srgbClr val="FFFF00"/>
              </a:solidFill>
              <a:latin typeface="Times New Roman" panose="02020603050405020304" pitchFamily="18" charset="0"/>
              <a:cs typeface="Times New Roman" panose="02020603050405020304" pitchFamily="18" charset="0"/>
            </a:endParaRPr>
          </a:p>
          <a:p>
            <a:pPr algn="r"/>
            <a:r>
              <a:rPr lang="en-US" sz="2200" b="1" dirty="0" err="1">
                <a:solidFill>
                  <a:srgbClr val="FFFF00"/>
                </a:solidFill>
                <a:latin typeface="Times New Roman" panose="02020603050405020304" pitchFamily="18" charset="0"/>
                <a:cs typeface="Times New Roman" panose="02020603050405020304" pitchFamily="18" charset="0"/>
              </a:rPr>
              <a:t>Andrè</a:t>
            </a:r>
            <a:r>
              <a:rPr lang="en-US" sz="2200" b="1" dirty="0">
                <a:solidFill>
                  <a:srgbClr val="FFFF00"/>
                </a:solidFill>
                <a:latin typeface="Times New Roman" panose="02020603050405020304" pitchFamily="18" charset="0"/>
                <a:cs typeface="Times New Roman" panose="02020603050405020304" pitchFamily="18" charset="0"/>
              </a:rPr>
              <a:t> </a:t>
            </a:r>
            <a:r>
              <a:rPr lang="en-US" sz="2200" b="1" dirty="0" err="1">
                <a:solidFill>
                  <a:srgbClr val="FFFF00"/>
                </a:solidFill>
                <a:latin typeface="Times New Roman" panose="02020603050405020304" pitchFamily="18" charset="0"/>
                <a:cs typeface="Times New Roman" panose="02020603050405020304" pitchFamily="18" charset="0"/>
              </a:rPr>
              <a:t>Grjebin</a:t>
            </a:r>
            <a:r>
              <a:rPr lang="en-US" sz="2200" b="1" dirty="0">
                <a:solidFill>
                  <a:srgbClr val="FFFF00"/>
                </a:solidFill>
                <a:latin typeface="Times New Roman" panose="02020603050405020304" pitchFamily="18" charset="0"/>
                <a:cs typeface="Times New Roman" panose="02020603050405020304" pitchFamily="18" charset="0"/>
              </a:rPr>
              <a:t>, </a:t>
            </a:r>
            <a:r>
              <a:rPr lang="de-AT" b="1" i="1" dirty="0">
                <a:solidFill>
                  <a:srgbClr val="FFFF00"/>
                </a:solidFill>
                <a:latin typeface="Times New Roman" panose="02020603050405020304" pitchFamily="18" charset="0"/>
                <a:cs typeface="Times New Roman" panose="02020603050405020304" pitchFamily="18" charset="0"/>
              </a:rPr>
              <a:t>Le Monde </a:t>
            </a:r>
            <a:r>
              <a:rPr lang="de-AT" b="1" dirty="0">
                <a:solidFill>
                  <a:srgbClr val="FFFF00"/>
                </a:solidFill>
                <a:latin typeface="Times New Roman" panose="02020603050405020304" pitchFamily="18" charset="0"/>
                <a:cs typeface="Times New Roman" panose="02020603050405020304" pitchFamily="18" charset="0"/>
              </a:rPr>
              <a:t>5 </a:t>
            </a:r>
            <a:r>
              <a:rPr lang="de-AT" b="1" dirty="0" err="1">
                <a:solidFill>
                  <a:srgbClr val="FFFF00"/>
                </a:solidFill>
                <a:latin typeface="Times New Roman" panose="02020603050405020304" pitchFamily="18" charset="0"/>
                <a:cs typeface="Times New Roman" panose="02020603050405020304" pitchFamily="18" charset="0"/>
              </a:rPr>
              <a:t>Oct</a:t>
            </a:r>
            <a:r>
              <a:rPr lang="de-AT" b="1" dirty="0">
                <a:solidFill>
                  <a:srgbClr val="FFFF00"/>
                </a:solidFill>
                <a:latin typeface="Times New Roman" panose="02020603050405020304" pitchFamily="18" charset="0"/>
                <a:cs typeface="Times New Roman" panose="02020603050405020304" pitchFamily="18" charset="0"/>
              </a:rPr>
              <a:t> 2017</a:t>
            </a:r>
            <a:r>
              <a:rPr lang="de-AT" b="1" i="1" dirty="0">
                <a:solidFill>
                  <a:srgbClr val="FFFF00"/>
                </a:solidFill>
                <a:latin typeface="Times New Roman" panose="02020603050405020304" pitchFamily="18" charset="0"/>
                <a:cs typeface="Times New Roman" panose="02020603050405020304" pitchFamily="18" charset="0"/>
              </a:rPr>
              <a:t>, </a:t>
            </a:r>
            <a:r>
              <a:rPr lang="de-AT" b="1" dirty="0">
                <a:solidFill>
                  <a:srgbClr val="FFFF00"/>
                </a:solidFill>
                <a:latin typeface="Times New Roman" panose="02020603050405020304" pitchFamily="18" charset="0"/>
                <a:cs typeface="Times New Roman" panose="02020603050405020304" pitchFamily="18" charset="0"/>
              </a:rPr>
              <a:t>p.7</a:t>
            </a:r>
            <a:r>
              <a:rPr lang="en-US" dirty="0"/>
              <a:t>,</a:t>
            </a:r>
            <a:endParaRPr lang="es-ES" dirty="0"/>
          </a:p>
        </p:txBody>
      </p:sp>
    </p:spTree>
    <p:extLst>
      <p:ext uri="{BB962C8B-B14F-4D97-AF65-F5344CB8AC3E}">
        <p14:creationId xmlns:p14="http://schemas.microsoft.com/office/powerpoint/2010/main" val="240471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FACB658-5360-4439-A5EE-57EE0B0D0F52}"/>
              </a:ext>
            </a:extLst>
          </p:cNvPr>
          <p:cNvSpPr txBox="1"/>
          <p:nvPr/>
        </p:nvSpPr>
        <p:spPr>
          <a:xfrm>
            <a:off x="323528" y="116632"/>
            <a:ext cx="8712968" cy="584775"/>
          </a:xfrm>
          <a:prstGeom prst="rect">
            <a:avLst/>
          </a:prstGeom>
          <a:noFill/>
        </p:spPr>
        <p:txBody>
          <a:bodyPr wrap="square" rtlCol="0">
            <a:spAutoFit/>
          </a:bodyPr>
          <a:lstStyle/>
          <a:p>
            <a:r>
              <a:rPr lang="de-AT" sz="32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Reforming</a:t>
            </a:r>
            <a:r>
              <a:rPr lang="de-AT"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r>
              <a:rPr lang="de-AT" sz="32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Policies</a:t>
            </a:r>
            <a:r>
              <a:rPr lang="de-AT"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r>
              <a:rPr lang="de-AT" sz="32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Regarding</a:t>
            </a:r>
            <a:r>
              <a:rPr lang="de-AT"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Sovereign </a:t>
            </a:r>
            <a:r>
              <a:rPr lang="de-AT" sz="3200" b="1" dirty="0" err="1">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Debt</a:t>
            </a:r>
            <a:r>
              <a:rPr lang="de-AT" sz="3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endParaRPr lang="es-ES" sz="3200" dirty="0"/>
          </a:p>
        </p:txBody>
      </p:sp>
      <p:sp>
        <p:nvSpPr>
          <p:cNvPr id="3" name="Textfeld 2">
            <a:extLst>
              <a:ext uri="{FF2B5EF4-FFF2-40B4-BE49-F238E27FC236}">
                <a16:creationId xmlns:a16="http://schemas.microsoft.com/office/drawing/2014/main" id="{0F6A10DE-DAE1-4547-B9CA-335444F451CA}"/>
              </a:ext>
            </a:extLst>
          </p:cNvPr>
          <p:cNvSpPr txBox="1"/>
          <p:nvPr/>
        </p:nvSpPr>
        <p:spPr>
          <a:xfrm>
            <a:off x="35496" y="836712"/>
            <a:ext cx="9001000" cy="1785104"/>
          </a:xfrm>
          <a:prstGeom prst="rect">
            <a:avLst/>
          </a:prstGeom>
          <a:noFill/>
        </p:spPr>
        <p:txBody>
          <a:bodyPr wrap="square" rtlCol="0">
            <a:spAutoFit/>
          </a:bodyPr>
          <a:lstStyle/>
          <a:p>
            <a:r>
              <a:rPr lang="en-GB" sz="2200" b="1" dirty="0">
                <a:solidFill>
                  <a:srgbClr val="FFFF00"/>
                </a:solidFill>
                <a:latin typeface="Times New Roman" panose="02020603050405020304" pitchFamily="18" charset="0"/>
                <a:cs typeface="Times New Roman" panose="02020603050405020304" pitchFamily="18" charset="0"/>
              </a:rPr>
              <a:t>Addendum to Art 125  (</a:t>
            </a:r>
            <a:r>
              <a:rPr lang="en-US" sz="2200" b="1" dirty="0">
                <a:solidFill>
                  <a:srgbClr val="FFFF00"/>
                </a:solidFill>
                <a:latin typeface="Times New Roman" panose="02020603050405020304" pitchFamily="18" charset="0"/>
                <a:cs typeface="Times New Roman" panose="02020603050405020304" pitchFamily="18" charset="0"/>
              </a:rPr>
              <a:t>Treaty on the Functioning of the European Union – (</a:t>
            </a:r>
            <a:r>
              <a:rPr lang="en-GB" sz="2200" b="1" dirty="0">
                <a:solidFill>
                  <a:srgbClr val="FFFF00"/>
                </a:solidFill>
                <a:latin typeface="Times New Roman" panose="02020603050405020304" pitchFamily="18" charset="0"/>
                <a:cs typeface="Times New Roman" panose="02020603050405020304" pitchFamily="18" charset="0"/>
              </a:rPr>
              <a:t>no bailout clause) regulating case of insolvency (e.g. Art 125a); first best – sovereign insolvency mechanism (preferably </a:t>
            </a:r>
            <a:r>
              <a:rPr lang="en-GB" sz="2200" b="1" dirty="0">
                <a:solidFill>
                  <a:srgbClr val="FF0000"/>
                </a:solidFill>
                <a:latin typeface="Times New Roman" panose="02020603050405020304" pitchFamily="18" charset="0"/>
                <a:cs typeface="Times New Roman" panose="02020603050405020304" pitchFamily="18" charset="0"/>
              </a:rPr>
              <a:t>Raffer Proposal)</a:t>
            </a:r>
            <a:r>
              <a:rPr lang="en-GB" sz="2200" b="1" dirty="0">
                <a:solidFill>
                  <a:srgbClr val="FFFF00"/>
                </a:solidFill>
                <a:latin typeface="Times New Roman" panose="02020603050405020304" pitchFamily="18" charset="0"/>
                <a:cs typeface="Times New Roman" panose="02020603050405020304" pitchFamily="18" charset="0"/>
              </a:rPr>
              <a:t>; </a:t>
            </a:r>
          </a:p>
          <a:p>
            <a:r>
              <a:rPr lang="en-GB" sz="2200" b="1" dirty="0">
                <a:solidFill>
                  <a:srgbClr val="FFFF00"/>
                </a:solidFill>
                <a:latin typeface="Times New Roman" panose="02020603050405020304" pitchFamily="18" charset="0"/>
                <a:cs typeface="Times New Roman" panose="02020603050405020304" pitchFamily="18" charset="0"/>
              </a:rPr>
              <a:t>Question: why euro area model CACs not already stipulated simultaneously with Art 125? (in Greece de facto not a big problem)</a:t>
            </a:r>
            <a:endParaRPr lang="es-ES" dirty="0"/>
          </a:p>
        </p:txBody>
      </p:sp>
      <p:sp>
        <p:nvSpPr>
          <p:cNvPr id="4" name="Textfeld 3">
            <a:extLst>
              <a:ext uri="{FF2B5EF4-FFF2-40B4-BE49-F238E27FC236}">
                <a16:creationId xmlns:a16="http://schemas.microsoft.com/office/drawing/2014/main" id="{38DF29D9-4EC8-44DD-8DB6-9BF618288C8D}"/>
              </a:ext>
            </a:extLst>
          </p:cNvPr>
          <p:cNvSpPr txBox="1"/>
          <p:nvPr/>
        </p:nvSpPr>
        <p:spPr>
          <a:xfrm>
            <a:off x="35496" y="2757121"/>
            <a:ext cx="9001001" cy="3816429"/>
          </a:xfrm>
          <a:prstGeom prst="rect">
            <a:avLst/>
          </a:prstGeom>
          <a:noFill/>
        </p:spPr>
        <p:txBody>
          <a:bodyPr wrap="square" rtlCol="0">
            <a:spAutoFit/>
          </a:bodyPr>
          <a:lstStyle/>
          <a:p>
            <a:r>
              <a:rPr lang="en-GB" sz="2200" b="1" dirty="0">
                <a:solidFill>
                  <a:srgbClr val="FFFF00"/>
                </a:solidFill>
                <a:latin typeface="Times New Roman" panose="02020603050405020304" pitchFamily="18" charset="0"/>
                <a:cs typeface="Times New Roman" panose="02020603050405020304" pitchFamily="18" charset="0"/>
              </a:rPr>
              <a:t>Do away with Maastricht criteria (only purpose to outlaw Keynesian policies), “Growth” and Stability Pact, European Semester - one official goal of “G”&amp;S Pact: “</a:t>
            </a:r>
            <a:r>
              <a:rPr lang="en-US" sz="2200" b="1" dirty="0">
                <a:solidFill>
                  <a:srgbClr val="FFFF00"/>
                </a:solidFill>
                <a:latin typeface="Times New Roman" panose="02020603050405020304" pitchFamily="18" charset="0"/>
                <a:cs typeface="Times New Roman" panose="02020603050405020304" pitchFamily="18" charset="0"/>
              </a:rPr>
              <a:t>preventing excessive macroeconomic imbalances in the EU” – </a:t>
            </a:r>
            <a:r>
              <a:rPr lang="en-US" sz="2200" b="1" dirty="0" err="1">
                <a:solidFill>
                  <a:srgbClr val="FFFF00"/>
                </a:solidFill>
                <a:latin typeface="Times New Roman" panose="02020603050405020304" pitchFamily="18" charset="0"/>
                <a:cs typeface="Times New Roman" panose="02020603050405020304" pitchFamily="18" charset="0"/>
              </a:rPr>
              <a:t>cf</a:t>
            </a:r>
            <a:r>
              <a:rPr lang="en-US" sz="2200" b="1" dirty="0">
                <a:solidFill>
                  <a:srgbClr val="FFFF00"/>
                </a:solidFill>
                <a:latin typeface="Times New Roman" panose="02020603050405020304" pitchFamily="18" charset="0"/>
                <a:cs typeface="Times New Roman" panose="02020603050405020304" pitchFamily="18" charset="0"/>
              </a:rPr>
              <a:t> balance of payments</a:t>
            </a:r>
            <a:r>
              <a:rPr lang="en-GB" sz="2200" b="1" dirty="0">
                <a:solidFill>
                  <a:srgbClr val="FFFF00"/>
                </a:solidFill>
                <a:latin typeface="Times New Roman" panose="02020603050405020304" pitchFamily="18" charset="0"/>
                <a:cs typeface="Times New Roman" panose="02020603050405020304" pitchFamily="18" charset="0"/>
              </a:rPr>
              <a:t>; ESM needed?</a:t>
            </a:r>
          </a:p>
          <a:p>
            <a:endParaRPr lang="en-GB" sz="1400" b="1" dirty="0">
              <a:solidFill>
                <a:srgbClr val="FFFF00"/>
              </a:solidFill>
              <a:latin typeface="Times New Roman" panose="02020603050405020304" pitchFamily="18" charset="0"/>
              <a:cs typeface="Times New Roman" panose="02020603050405020304" pitchFamily="18" charset="0"/>
            </a:endParaRPr>
          </a:p>
          <a:p>
            <a:r>
              <a:rPr lang="en-US" sz="2200" b="1" u="sng" dirty="0">
                <a:solidFill>
                  <a:srgbClr val="FFFF00"/>
                </a:solidFill>
                <a:latin typeface="Times New Roman" panose="02020603050405020304" pitchFamily="18" charset="0"/>
                <a:cs typeface="Times New Roman" panose="02020603050405020304" pitchFamily="18" charset="0"/>
              </a:rPr>
              <a:t>Maastricht’s economic imperative:</a:t>
            </a:r>
            <a:r>
              <a:rPr lang="en-US" sz="2200" b="1" dirty="0">
                <a:solidFill>
                  <a:srgbClr val="FFFF00"/>
                </a:solidFill>
                <a:latin typeface="Times New Roman" panose="02020603050405020304" pitchFamily="18" charset="0"/>
                <a:cs typeface="Times New Roman" panose="02020603050405020304" pitchFamily="18" charset="0"/>
              </a:rPr>
              <a:t> 2017 Q1: government debt/GDP in euro area (EA19) 89.5% (Eurostat) at the time euro was introduced euroland had a ratio 70.6 (70.7) (1999) 67.0 (67.1) in 2001</a:t>
            </a:r>
          </a:p>
          <a:p>
            <a:endParaRPr lang="en-US" sz="8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Countries &gt;100% when joining eurozone: Belgium, Italy; Greece 107.1 in 2001 when joining (98.9 in 1999 when Greece was left out of eurozone for failing to meet the EU's economic criteria) </a:t>
            </a:r>
            <a:endParaRPr lang="es-ES" sz="2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2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002C7CE-98D8-45FE-9C8F-1DE6FB3AA51A}"/>
              </a:ext>
            </a:extLst>
          </p:cNvPr>
          <p:cNvSpPr txBox="1"/>
          <p:nvPr/>
        </p:nvSpPr>
        <p:spPr>
          <a:xfrm>
            <a:off x="0" y="0"/>
            <a:ext cx="9108504" cy="7725192"/>
          </a:xfrm>
          <a:prstGeom prst="rect">
            <a:avLst/>
          </a:prstGeom>
          <a:noFill/>
        </p:spPr>
        <p:txBody>
          <a:bodyPr wrap="square" rtlCol="0">
            <a:spAutoFit/>
          </a:bodyPr>
          <a:lstStyle/>
          <a:p>
            <a:pPr algn="ctr"/>
            <a:r>
              <a:rPr lang="de-AT" sz="2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BREATHING REAL LIFE INTO SUBSIDIARITY PRINCIPLE: REDU-CING EU INTERFERENCE INTO FISCAL AND OTHER POLICIES</a:t>
            </a:r>
          </a:p>
          <a:p>
            <a:endParaRPr lang="de-AT" sz="800" b="1" dirty="0">
              <a:solidFill>
                <a:srgbClr val="FF0000"/>
              </a:solidFill>
              <a:latin typeface="Times New Roman" panose="02020603050405020304" pitchFamily="18" charset="0"/>
              <a:cs typeface="Times New Roman" panose="02020603050405020304" pitchFamily="18" charset="0"/>
            </a:endParaRPr>
          </a:p>
          <a:p>
            <a:r>
              <a:rPr lang="de-AT" sz="2200" b="1" dirty="0">
                <a:solidFill>
                  <a:srgbClr val="FF0000"/>
                </a:solidFill>
                <a:latin typeface="Times New Roman" panose="02020603050405020304" pitchFamily="18" charset="0"/>
                <a:cs typeface="Times New Roman" panose="02020603050405020304" pitchFamily="18" charset="0"/>
              </a:rPr>
              <a:t>NO Eurobonds </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would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distort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market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signals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for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less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creditworthy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members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essentially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distortion</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that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produced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eurocrisis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stronghanded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undemocratic</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intervention</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richer</a:t>
            </a:r>
            <a:r>
              <a:rPr lang="de-AT" sz="2200" b="1" dirty="0">
                <a:solidFill>
                  <a:srgbClr val="FFFF00"/>
                </a:solidFill>
                <a:latin typeface="Times New Roman" panose="02020603050405020304" pitchFamily="18" charset="0"/>
                <a:cs typeface="Times New Roman" panose="02020603050405020304" pitchFamily="18" charset="0"/>
              </a:rPr>
              <a:t> countries) </a:t>
            </a:r>
          </a:p>
          <a:p>
            <a:endParaRPr lang="de-AT" sz="900" b="1" dirty="0">
              <a:solidFill>
                <a:srgbClr val="FFFF00"/>
              </a:solidFill>
              <a:latin typeface="Times New Roman" panose="02020603050405020304" pitchFamily="18" charset="0"/>
              <a:cs typeface="Times New Roman" panose="02020603050405020304" pitchFamily="18" charset="0"/>
            </a:endParaRPr>
          </a:p>
          <a:p>
            <a:r>
              <a:rPr lang="de-AT" sz="2200" b="1" dirty="0">
                <a:solidFill>
                  <a:srgbClr val="FF0000"/>
                </a:solidFill>
                <a:latin typeface="Times New Roman" panose="02020603050405020304" pitchFamily="18" charset="0"/>
                <a:cs typeface="Times New Roman" panose="02020603050405020304" pitchFamily="18" charset="0"/>
              </a:rPr>
              <a:t>NO European “Ministry </a:t>
            </a:r>
            <a:r>
              <a:rPr lang="de-AT" sz="2200" b="1" dirty="0" err="1">
                <a:solidFill>
                  <a:srgbClr val="FF0000"/>
                </a:solidFill>
                <a:latin typeface="Times New Roman" panose="02020603050405020304" pitchFamily="18" charset="0"/>
                <a:cs typeface="Times New Roman" panose="02020603050405020304" pitchFamily="18" charset="0"/>
              </a:rPr>
              <a:t>of</a:t>
            </a:r>
            <a:r>
              <a:rPr lang="de-AT" sz="2200" b="1" dirty="0">
                <a:solidFill>
                  <a:srgbClr val="FF0000"/>
                </a:solidFill>
                <a:latin typeface="Times New Roman" panose="02020603050405020304" pitchFamily="18" charset="0"/>
                <a:cs typeface="Times New Roman" panose="02020603050405020304" pitchFamily="18" charset="0"/>
              </a:rPr>
              <a:t> Finance“ </a:t>
            </a:r>
            <a:r>
              <a:rPr lang="de-AT" sz="2200" b="1" dirty="0">
                <a:solidFill>
                  <a:srgbClr val="FFFF00"/>
                </a:solidFill>
                <a:latin typeface="Times New Roman" panose="02020603050405020304" pitchFamily="18" charset="0"/>
                <a:cs typeface="Times New Roman" panose="02020603050405020304" pitchFamily="18" charset="0"/>
              </a:rPr>
              <a:t>(</a:t>
            </a:r>
            <a:r>
              <a:rPr lang="de-AT" sz="2200" b="1" dirty="0" err="1">
                <a:solidFill>
                  <a:srgbClr val="FFFF00"/>
                </a:solidFill>
                <a:latin typeface="Times New Roman" panose="02020603050405020304" pitchFamily="18" charset="0"/>
                <a:cs typeface="Times New Roman" panose="02020603050405020304" pitchFamily="18" charset="0"/>
              </a:rPr>
              <a:t>resources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criteria</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similar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Maastricht? </a:t>
            </a:r>
            <a:r>
              <a:rPr lang="de-AT" sz="2200" b="1" dirty="0" err="1">
                <a:solidFill>
                  <a:srgbClr val="FFFF00"/>
                </a:solidFill>
                <a:latin typeface="Times New Roman" panose="02020603050405020304" pitchFamily="18" charset="0"/>
                <a:cs typeface="Times New Roman" panose="02020603050405020304" pitchFamily="18" charset="0"/>
              </a:rPr>
              <a:t>If</a:t>
            </a:r>
            <a:r>
              <a:rPr lang="de-AT" sz="2200" b="1" dirty="0">
                <a:solidFill>
                  <a:srgbClr val="FFFF00"/>
                </a:solidFill>
                <a:latin typeface="Times New Roman" panose="02020603050405020304" pitchFamily="18" charset="0"/>
                <a:cs typeface="Times New Roman" panose="02020603050405020304" pitchFamily="18" charset="0"/>
              </a:rPr>
              <a:t> so, </a:t>
            </a:r>
            <a:r>
              <a:rPr lang="de-AT" sz="2200" b="1" dirty="0" err="1">
                <a:solidFill>
                  <a:srgbClr val="FFFF00"/>
                </a:solidFill>
                <a:latin typeface="Times New Roman" panose="02020603050405020304" pitchFamily="18" charset="0"/>
                <a:cs typeface="Times New Roman" panose="02020603050405020304" pitchFamily="18" charset="0"/>
              </a:rPr>
              <a:t>how</a:t>
            </a:r>
            <a:r>
              <a:rPr lang="de-AT" sz="2200" b="1" dirty="0">
                <a:solidFill>
                  <a:srgbClr val="FFFF00"/>
                </a:solidFill>
                <a:latin typeface="Times New Roman" panose="02020603050405020304" pitchFamily="18" charset="0"/>
                <a:cs typeface="Times New Roman" panose="02020603050405020304" pitchFamily="18" charset="0"/>
              </a:rPr>
              <a:t>? Art 123 TFEU </a:t>
            </a:r>
            <a:r>
              <a:rPr lang="de-AT" sz="2200" b="1" dirty="0" err="1">
                <a:solidFill>
                  <a:srgbClr val="FFFF00"/>
                </a:solidFill>
                <a:latin typeface="Times New Roman" panose="02020603050405020304" pitchFamily="18" charset="0"/>
                <a:cs typeface="Times New Roman" panose="02020603050405020304" pitchFamily="18" charset="0"/>
              </a:rPr>
              <a:t>covering</a:t>
            </a:r>
            <a:r>
              <a:rPr lang="de-AT" sz="2200" b="1" dirty="0">
                <a:solidFill>
                  <a:srgbClr val="FFFF00"/>
                </a:solidFill>
                <a:latin typeface="Times New Roman" panose="02020603050405020304" pitchFamily="18" charset="0"/>
                <a:cs typeface="Times New Roman" panose="02020603050405020304" pitchFamily="18" charset="0"/>
              </a:rPr>
              <a:t> „</a:t>
            </a:r>
            <a:r>
              <a:rPr lang="en-US" sz="2200" b="1" dirty="0">
                <a:solidFill>
                  <a:srgbClr val="FFFF00"/>
                </a:solidFill>
                <a:latin typeface="Times New Roman" panose="02020603050405020304" pitchFamily="18" charset="0"/>
                <a:cs typeface="Times New Roman" panose="02020603050405020304" pitchFamily="18" charset="0"/>
              </a:rPr>
              <a:t>Union institutions, bodies, offices or agencies”;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if</a:t>
            </a:r>
            <a:r>
              <a:rPr lang="de-AT" sz="2200" b="1" dirty="0">
                <a:solidFill>
                  <a:srgbClr val="FFFF00"/>
                </a:solidFill>
                <a:latin typeface="Times New Roman" panose="02020603050405020304" pitchFamily="18" charset="0"/>
                <a:cs typeface="Times New Roman" panose="02020603050405020304" pitchFamily="18" charset="0"/>
              </a:rPr>
              <a:t> not, </a:t>
            </a:r>
            <a:r>
              <a:rPr lang="de-AT" sz="2200" b="1" dirty="0" err="1">
                <a:solidFill>
                  <a:srgbClr val="FFFF00"/>
                </a:solidFill>
                <a:latin typeface="Times New Roman" panose="02020603050405020304" pitchFamily="18" charset="0"/>
                <a:cs typeface="Times New Roman" panose="02020603050405020304" pitchFamily="18" charset="0"/>
              </a:rPr>
              <a:t>why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difference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national </a:t>
            </a:r>
            <a:r>
              <a:rPr lang="de-AT" sz="2200" b="1" dirty="0" err="1">
                <a:solidFill>
                  <a:srgbClr val="FFFF00"/>
                </a:solidFill>
                <a:latin typeface="Times New Roman" panose="02020603050405020304" pitchFamily="18" charset="0"/>
                <a:cs typeface="Times New Roman" panose="02020603050405020304" pitchFamily="18" charset="0"/>
              </a:rPr>
              <a:t>budgets</a:t>
            </a:r>
            <a:r>
              <a:rPr lang="de-AT" sz="2200" b="1" dirty="0">
                <a:solidFill>
                  <a:srgbClr val="FFFF00"/>
                </a:solidFill>
                <a:latin typeface="Times New Roman" panose="02020603050405020304" pitchFamily="18" charset="0"/>
                <a:cs typeface="Times New Roman" panose="02020603050405020304" pitchFamily="18" charset="0"/>
              </a:rPr>
              <a:t>?)</a:t>
            </a:r>
          </a:p>
          <a:p>
            <a:endParaRPr lang="de-AT" sz="900" b="1" dirty="0">
              <a:solidFill>
                <a:srgbClr val="FFFF00"/>
              </a:solidFill>
              <a:latin typeface="Times New Roman" panose="02020603050405020304" pitchFamily="18" charset="0"/>
              <a:cs typeface="Times New Roman" panose="02020603050405020304" pitchFamily="18" charset="0"/>
            </a:endParaRPr>
          </a:p>
          <a:p>
            <a:r>
              <a:rPr lang="de-AT" sz="2200" b="1" dirty="0" err="1">
                <a:solidFill>
                  <a:srgbClr val="FF0000"/>
                </a:solidFill>
                <a:latin typeface="Times New Roman" panose="02020603050405020304" pitchFamily="18" charset="0"/>
                <a:cs typeface="Times New Roman" panose="02020603050405020304" pitchFamily="18" charset="0"/>
              </a:rPr>
              <a:t>No</a:t>
            </a:r>
            <a:r>
              <a:rPr lang="de-AT" sz="2200" b="1" dirty="0">
                <a:solidFill>
                  <a:srgbClr val="FF0000"/>
                </a:solidFill>
                <a:latin typeface="Times New Roman" panose="02020603050405020304" pitchFamily="18" charset="0"/>
                <a:cs typeface="Times New Roman" panose="02020603050405020304" pitchFamily="18" charset="0"/>
              </a:rPr>
              <a:t> extra </a:t>
            </a:r>
            <a:r>
              <a:rPr lang="de-AT" sz="2200" b="1" dirty="0" err="1">
                <a:solidFill>
                  <a:srgbClr val="FF0000"/>
                </a:solidFill>
                <a:latin typeface="Times New Roman" panose="02020603050405020304" pitchFamily="18" charset="0"/>
                <a:cs typeface="Times New Roman" panose="02020603050405020304" pitchFamily="18" charset="0"/>
              </a:rPr>
              <a:t>Parliament</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err="1">
                <a:solidFill>
                  <a:srgbClr val="FF0000"/>
                </a:solidFill>
                <a:latin typeface="Times New Roman" panose="02020603050405020304" pitchFamily="18" charset="0"/>
                <a:cs typeface="Times New Roman" panose="02020603050405020304" pitchFamily="18" charset="0"/>
              </a:rPr>
              <a:t>of</a:t>
            </a:r>
            <a:r>
              <a:rPr lang="de-AT" sz="2200" b="1" dirty="0">
                <a:solidFill>
                  <a:srgbClr val="FF0000"/>
                </a:solidFill>
                <a:latin typeface="Times New Roman" panose="02020603050405020304" pitchFamily="18" charset="0"/>
                <a:cs typeface="Times New Roman" panose="02020603050405020304" pitchFamily="18" charset="0"/>
              </a:rPr>
              <a:t> Eurocountries</a:t>
            </a:r>
          </a:p>
          <a:p>
            <a:endParaRPr lang="de-AT" sz="900" b="1" dirty="0">
              <a:solidFill>
                <a:srgbClr val="FF0000"/>
              </a:solidFill>
              <a:latin typeface="Times New Roman" panose="02020603050405020304" pitchFamily="18" charset="0"/>
              <a:cs typeface="Times New Roman" panose="02020603050405020304" pitchFamily="18" charset="0"/>
            </a:endParaRPr>
          </a:p>
          <a:p>
            <a:r>
              <a:rPr lang="de-AT" sz="2200" b="1" dirty="0" err="1">
                <a:solidFill>
                  <a:srgbClr val="FF0000"/>
                </a:solidFill>
                <a:latin typeface="Times New Roman" panose="02020603050405020304" pitchFamily="18" charset="0"/>
                <a:cs typeface="Times New Roman" panose="02020603050405020304" pitchFamily="18" charset="0"/>
              </a:rPr>
              <a:t>Reducing</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err="1">
                <a:solidFill>
                  <a:srgbClr val="FF0000"/>
                </a:solidFill>
                <a:latin typeface="Times New Roman" panose="02020603050405020304" pitchFamily="18" charset="0"/>
                <a:cs typeface="Times New Roman" panose="02020603050405020304" pitchFamily="18" charset="0"/>
              </a:rPr>
              <a:t>interference</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a:solidFill>
                  <a:srgbClr val="FFFF00"/>
                </a:solidFill>
                <a:latin typeface="Times New Roman" panose="02020603050405020304" pitchFamily="18" charset="0"/>
                <a:cs typeface="Times New Roman" panose="02020603050405020304" pitchFamily="18" charset="0"/>
              </a:rPr>
              <a:t>in </a:t>
            </a:r>
            <a:r>
              <a:rPr lang="de-AT" sz="2200" b="1" dirty="0" err="1">
                <a:solidFill>
                  <a:srgbClr val="FFFF00"/>
                </a:solidFill>
                <a:latin typeface="Times New Roman" panose="02020603050405020304" pitchFamily="18" charset="0"/>
                <a:cs typeface="Times New Roman" panose="02020603050405020304" pitchFamily="18" charset="0"/>
              </a:rPr>
              <a:t>day-to-day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matters</a:t>
            </a:r>
            <a:r>
              <a:rPr lang="de-AT" sz="2200" b="1" dirty="0">
                <a:solidFill>
                  <a:srgbClr val="FFFF00"/>
                </a:solidFill>
                <a:latin typeface="Times New Roman" panose="02020603050405020304" pitchFamily="18" charset="0"/>
                <a:cs typeface="Times New Roman" panose="02020603050405020304" pitchFamily="18" charset="0"/>
              </a:rPr>
              <a:t>, e.g., light </a:t>
            </a:r>
            <a:r>
              <a:rPr lang="de-AT" sz="2200" b="1" dirty="0" err="1">
                <a:solidFill>
                  <a:srgbClr val="FFFF00"/>
                </a:solidFill>
                <a:latin typeface="Times New Roman" panose="02020603050405020304" pitchFamily="18" charset="0"/>
                <a:cs typeface="Times New Roman" panose="02020603050405020304" pitchFamily="18" charset="0"/>
              </a:rPr>
              <a:t>bulbs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curvature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of</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cucumbers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abolished</a:t>
            </a:r>
            <a:r>
              <a:rPr lang="de-AT" sz="2200" b="1" dirty="0">
                <a:solidFill>
                  <a:srgbClr val="FFFF00"/>
                </a:solidFill>
                <a:latin typeface="Times New Roman" panose="02020603050405020304" pitchFamily="18" charset="0"/>
                <a:cs typeface="Times New Roman" panose="02020603050405020304" pitchFamily="18" charset="0"/>
              </a:rPr>
              <a:t> in 2009), </a:t>
            </a:r>
            <a:r>
              <a:rPr lang="de-AT" sz="2200" b="1" dirty="0" err="1">
                <a:solidFill>
                  <a:srgbClr val="FFFF00"/>
                </a:solidFill>
                <a:latin typeface="Times New Roman" panose="02020603050405020304" pitchFamily="18" charset="0"/>
                <a:cs typeface="Times New Roman" panose="02020603050405020304" pitchFamily="18" charset="0"/>
              </a:rPr>
              <a:t>small</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pots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of</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olive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oil</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stopped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protests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Cableway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Directive</a:t>
            </a:r>
            <a:r>
              <a:rPr lang="de-AT" sz="2200" b="1" dirty="0">
                <a:solidFill>
                  <a:srgbClr val="FFFF00"/>
                </a:solidFill>
                <a:latin typeface="Times New Roman" panose="02020603050405020304" pitchFamily="18" charset="0"/>
                <a:cs typeface="Times New Roman" panose="02020603050405020304" pitchFamily="18" charset="0"/>
              </a:rPr>
              <a:t> (2000/9/EC) Berlin </a:t>
            </a:r>
            <a:r>
              <a:rPr lang="de-AT" sz="2200" b="1" dirty="0" err="1">
                <a:solidFill>
                  <a:srgbClr val="FFFF00"/>
                </a:solidFill>
                <a:latin typeface="Times New Roman" panose="02020603050405020304" pitchFamily="18" charset="0"/>
                <a:cs typeface="Times New Roman" panose="02020603050405020304" pitchFamily="18" charset="0"/>
              </a:rPr>
              <a:t>or</a:t>
            </a:r>
            <a:r>
              <a:rPr lang="de-AT" sz="2200" b="1" dirty="0">
                <a:solidFill>
                  <a:srgbClr val="FFFF00"/>
                </a:solidFill>
                <a:latin typeface="Times New Roman" panose="02020603050405020304" pitchFamily="18" charset="0"/>
                <a:cs typeface="Times New Roman" panose="02020603050405020304" pitchFamily="18" charset="0"/>
              </a:rPr>
              <a:t> Mecklenburg-Vorpommern HAD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pass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laws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u="sng" dirty="0" err="1">
                <a:solidFill>
                  <a:srgbClr val="FFFF00"/>
                </a:solidFill>
                <a:latin typeface="Times New Roman" panose="02020603050405020304" pitchFamily="18" charset="0"/>
                <a:cs typeface="Times New Roman" panose="02020603050405020304" pitchFamily="18" charset="0"/>
              </a:rPr>
              <a:t>although</a:t>
            </a:r>
            <a:r>
              <a:rPr lang="de-AT" sz="2200" b="1" u="sng" dirty="0">
                <a:solidFill>
                  <a:srgbClr val="FFFF00"/>
                </a:solidFill>
                <a:latin typeface="Times New Roman" panose="02020603050405020304" pitchFamily="18" charset="0"/>
                <a:cs typeface="Times New Roman" panose="02020603050405020304" pitchFamily="18" charset="0"/>
              </a:rPr>
              <a:t> </a:t>
            </a:r>
            <a:r>
              <a:rPr lang="de-AT" sz="2200" b="1" u="sng" dirty="0" err="1">
                <a:solidFill>
                  <a:srgbClr val="FFFF00"/>
                </a:solidFill>
                <a:latin typeface="Times New Roman" panose="02020603050405020304" pitchFamily="18" charset="0"/>
                <a:cs typeface="Times New Roman" panose="02020603050405020304" pitchFamily="18" charset="0"/>
              </a:rPr>
              <a:t>they</a:t>
            </a:r>
            <a:r>
              <a:rPr lang="de-AT" sz="2200" b="1" u="sng" dirty="0">
                <a:solidFill>
                  <a:srgbClr val="FFFF00"/>
                </a:solidFill>
                <a:latin typeface="Times New Roman" panose="02020603050405020304" pitchFamily="18" charset="0"/>
                <a:cs typeface="Times New Roman" panose="02020603050405020304" pitchFamily="18" charset="0"/>
              </a:rPr>
              <a:t> </a:t>
            </a:r>
            <a:r>
              <a:rPr lang="de-AT" sz="2200" b="1" u="sng" dirty="0" err="1">
                <a:solidFill>
                  <a:srgbClr val="FFFF00"/>
                </a:solidFill>
                <a:latin typeface="Times New Roman" panose="02020603050405020304" pitchFamily="18" charset="0"/>
                <a:cs typeface="Times New Roman" panose="02020603050405020304" pitchFamily="18" charset="0"/>
              </a:rPr>
              <a:t>have</a:t>
            </a:r>
            <a:r>
              <a:rPr lang="de-AT" sz="2200" b="1" u="sng" dirty="0">
                <a:solidFill>
                  <a:srgbClr val="FFFF00"/>
                </a:solidFill>
                <a:latin typeface="Times New Roman" panose="02020603050405020304" pitchFamily="18" charset="0"/>
                <a:cs typeface="Times New Roman" panose="02020603050405020304" pitchFamily="18" charset="0"/>
              </a:rPr>
              <a:t> NO </a:t>
            </a:r>
            <a:r>
              <a:rPr lang="de-AT" sz="2200" b="1" u="sng" dirty="0" err="1">
                <a:solidFill>
                  <a:srgbClr val="FFFF00"/>
                </a:solidFill>
                <a:latin typeface="Times New Roman" panose="02020603050405020304" pitchFamily="18" charset="0"/>
                <a:cs typeface="Times New Roman" panose="02020603050405020304" pitchFamily="18" charset="0"/>
              </a:rPr>
              <a:t>cableways</a:t>
            </a:r>
            <a:r>
              <a:rPr lang="de-AT" sz="2200" b="1" u="sng" dirty="0">
                <a:solidFill>
                  <a:srgbClr val="FFFF00"/>
                </a:solidFill>
                <a:latin typeface="Times New Roman" panose="02020603050405020304" pitchFamily="18" charset="0"/>
                <a:cs typeface="Times New Roman" panose="02020603050405020304" pitchFamily="18" charset="0"/>
              </a:rPr>
              <a:t>;  </a:t>
            </a:r>
            <a:r>
              <a:rPr lang="de-AT" sz="2200" b="1" dirty="0">
                <a:solidFill>
                  <a:srgbClr val="FFFF00"/>
                </a:solidFill>
                <a:latin typeface="Times New Roman" panose="02020603050405020304" pitchFamily="18" charset="0"/>
                <a:cs typeface="Times New Roman" panose="02020603050405020304" pitchFamily="18" charset="0"/>
              </a:rPr>
              <a:t>Dirndl</a:t>
            </a:r>
          </a:p>
          <a:p>
            <a:endParaRPr lang="de-AT" sz="900" b="1" dirty="0">
              <a:solidFill>
                <a:srgbClr val="FFFF00"/>
              </a:solidFill>
              <a:latin typeface="Times New Roman" panose="02020603050405020304" pitchFamily="18" charset="0"/>
              <a:cs typeface="Times New Roman" panose="02020603050405020304" pitchFamily="18" charset="0"/>
            </a:endParaRPr>
          </a:p>
          <a:p>
            <a:r>
              <a:rPr lang="de-AT" sz="2200" b="1" dirty="0">
                <a:solidFill>
                  <a:srgbClr val="FF0000"/>
                </a:solidFill>
                <a:latin typeface="Times New Roman" panose="02020603050405020304" pitchFamily="18" charset="0"/>
                <a:cs typeface="Times New Roman" panose="02020603050405020304" pitchFamily="18" charset="0"/>
              </a:rPr>
              <a:t>Transfer </a:t>
            </a:r>
            <a:r>
              <a:rPr lang="de-AT" sz="2200" b="1" dirty="0" err="1">
                <a:solidFill>
                  <a:srgbClr val="FF0000"/>
                </a:solidFill>
                <a:latin typeface="Times New Roman" panose="02020603050405020304" pitchFamily="18" charset="0"/>
                <a:cs typeface="Times New Roman" panose="02020603050405020304" pitchFamily="18" charset="0"/>
              </a:rPr>
              <a:t>any</a:t>
            </a:r>
            <a:r>
              <a:rPr lang="de-AT" sz="2200" b="1" dirty="0">
                <a:solidFill>
                  <a:srgbClr val="FF0000"/>
                </a:solidFill>
                <a:latin typeface="Times New Roman" panose="02020603050405020304" pitchFamily="18" charset="0"/>
                <a:cs typeface="Times New Roman" panose="02020603050405020304" pitchFamily="18" charset="0"/>
              </a:rPr>
              <a:t> de facto legislative </a:t>
            </a:r>
            <a:r>
              <a:rPr lang="de-AT" sz="2200" b="1" dirty="0" err="1">
                <a:solidFill>
                  <a:srgbClr val="FF0000"/>
                </a:solidFill>
                <a:latin typeface="Times New Roman" panose="02020603050405020304" pitchFamily="18" charset="0"/>
                <a:cs typeface="Times New Roman" panose="02020603050405020304" pitchFamily="18" charset="0"/>
              </a:rPr>
              <a:t>powers</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from</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politicians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 </a:t>
            </a:r>
            <a:r>
              <a:rPr lang="de-AT" sz="2200" b="1" dirty="0">
                <a:solidFill>
                  <a:schemeClr val="bg1"/>
                </a:solidFill>
                <a:latin typeface="Times New Roman" panose="02020603050405020304" pitchFamily="18" charset="0"/>
                <a:cs typeface="Times New Roman" panose="02020603050405020304" pitchFamily="18" charset="0"/>
              </a:rPr>
              <a:t>SMALLER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a:solidFill>
                  <a:srgbClr val="FF0000"/>
                </a:solidFill>
                <a:latin typeface="Times New Roman" panose="02020603050405020304" pitchFamily="18" charset="0"/>
                <a:cs typeface="Times New Roman" panose="02020603050405020304" pitchFamily="18" charset="0"/>
              </a:rPr>
              <a:t>EU-</a:t>
            </a:r>
            <a:r>
              <a:rPr lang="de-AT" sz="2200" b="1" dirty="0" err="1">
                <a:solidFill>
                  <a:srgbClr val="FF0000"/>
                </a:solidFill>
                <a:latin typeface="Times New Roman" panose="02020603050405020304" pitchFamily="18" charset="0"/>
                <a:cs typeface="Times New Roman" panose="02020603050405020304" pitchFamily="18" charset="0"/>
              </a:rPr>
              <a:t>Parliament</a:t>
            </a:r>
            <a:r>
              <a:rPr lang="de-AT" sz="2200" b="1" dirty="0">
                <a:solidFill>
                  <a:srgbClr val="FF0000"/>
                </a:solidFill>
                <a:latin typeface="Times New Roman" panose="02020603050405020304" pitchFamily="18" charset="0"/>
                <a:cs typeface="Times New Roman" panose="02020603050405020304" pitchFamily="18" charset="0"/>
              </a:rPr>
              <a:t> </a:t>
            </a:r>
            <a:r>
              <a:rPr lang="de-AT" sz="2200" b="1" dirty="0">
                <a:solidFill>
                  <a:srgbClr val="FFFF00"/>
                </a:solidFill>
                <a:latin typeface="Times New Roman" panose="02020603050405020304" pitchFamily="18" charset="0"/>
                <a:cs typeface="Times New Roman" panose="02020603050405020304" pitchFamily="18" charset="0"/>
              </a:rPr>
              <a:t>(national </a:t>
            </a:r>
            <a:r>
              <a:rPr lang="de-AT" sz="2200" b="1" dirty="0" err="1">
                <a:solidFill>
                  <a:srgbClr val="FFFF00"/>
                </a:solidFill>
                <a:latin typeface="Times New Roman" panose="02020603050405020304" pitchFamily="18" charset="0"/>
                <a:cs typeface="Times New Roman" panose="02020603050405020304" pitchFamily="18" charset="0"/>
              </a:rPr>
              <a:t>vetos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can</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be</a:t>
            </a:r>
            <a:r>
              <a:rPr lang="de-AT" sz="2200" b="1" dirty="0">
                <a:solidFill>
                  <a:srgbClr val="FFFF00"/>
                </a:solidFill>
                <a:latin typeface="Times New Roman" panose="02020603050405020304" pitchFamily="18" charset="0"/>
                <a:cs typeface="Times New Roman" panose="02020603050405020304" pitchFamily="18" charset="0"/>
              </a:rPr>
              <a:t> incorporated </a:t>
            </a:r>
            <a:r>
              <a:rPr lang="de-AT" sz="2200" b="1" dirty="0" err="1">
                <a:solidFill>
                  <a:srgbClr val="FFFF00"/>
                </a:solidFill>
                <a:latin typeface="Times New Roman" panose="02020603050405020304" pitchFamily="18" charset="0"/>
                <a:cs typeface="Times New Roman" panose="02020603050405020304" pitchFamily="18" charset="0"/>
              </a:rPr>
              <a:t>into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parliamentary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voting</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u="sng" dirty="0">
                <a:solidFill>
                  <a:srgbClr val="FFFF00"/>
                </a:solidFill>
                <a:latin typeface="Times New Roman" panose="02020603050405020304" pitchFamily="18" charset="0"/>
                <a:cs typeface="Times New Roman" panose="02020603050405020304" pitchFamily="18" charset="0"/>
              </a:rPr>
              <a:t>NO </a:t>
            </a:r>
            <a:r>
              <a:rPr lang="de-AT" sz="2200" b="1" u="sng" dirty="0" err="1">
                <a:solidFill>
                  <a:srgbClr val="FFFF00"/>
                </a:solidFill>
                <a:latin typeface="Times New Roman" panose="02020603050405020304" pitchFamily="18" charset="0"/>
                <a:cs typeface="Times New Roman" panose="02020603050405020304" pitchFamily="18" charset="0"/>
              </a:rPr>
              <a:t>longer</a:t>
            </a:r>
            <a:r>
              <a:rPr lang="de-AT" sz="2200" b="1" u="sng" dirty="0">
                <a:solidFill>
                  <a:srgbClr val="FFFF00"/>
                </a:solidFill>
                <a:latin typeface="Times New Roman" panose="02020603050405020304" pitchFamily="18" charset="0"/>
                <a:cs typeface="Times New Roman" panose="02020603050405020304" pitchFamily="18" charset="0"/>
              </a:rPr>
              <a:t> </a:t>
            </a:r>
            <a:r>
              <a:rPr lang="en-US" sz="2200" b="1" u="sng" dirty="0">
                <a:solidFill>
                  <a:srgbClr val="FFFF00"/>
                </a:solidFill>
                <a:latin typeface="Times New Roman" panose="02020603050405020304" pitchFamily="18" charset="0"/>
                <a:cs typeface="Times New Roman" panose="02020603050405020304" pitchFamily="18" charset="0"/>
              </a:rPr>
              <a:t> co-legislator with Council </a:t>
            </a:r>
            <a:r>
              <a:rPr lang="de-AT" sz="2200" b="1" u="sng" dirty="0">
                <a:solidFill>
                  <a:srgbClr val="FFFF00"/>
                </a:solidFill>
                <a:latin typeface="Times New Roman" panose="02020603050405020304" pitchFamily="18" charset="0"/>
                <a:cs typeface="Times New Roman" panose="02020603050405020304" pitchFamily="18" charset="0"/>
              </a:rPr>
              <a:t> BUT </a:t>
            </a:r>
            <a:r>
              <a:rPr lang="de-AT" sz="2200" b="1" u="sng" dirty="0">
                <a:solidFill>
                  <a:srgbClr val="FF0000"/>
                </a:solidFill>
                <a:latin typeface="Times New Roman" panose="02020603050405020304" pitchFamily="18" charset="0"/>
                <a:cs typeface="Times New Roman" panose="02020603050405020304" pitchFamily="18" charset="0"/>
              </a:rPr>
              <a:t>SOLE </a:t>
            </a:r>
            <a:r>
              <a:rPr lang="de-AT" sz="2200" b="1" u="sng" dirty="0" err="1">
                <a:solidFill>
                  <a:srgbClr val="FF0000"/>
                </a:solidFill>
                <a:latin typeface="Times New Roman" panose="02020603050405020304" pitchFamily="18" charset="0"/>
                <a:cs typeface="Times New Roman" panose="02020603050405020304" pitchFamily="18" charset="0"/>
              </a:rPr>
              <a:t>legislator</a:t>
            </a:r>
            <a:r>
              <a:rPr lang="de-AT" sz="2200" b="1" u="sng" dirty="0">
                <a:solidFill>
                  <a:srgbClr val="FF0000"/>
                </a:solidFill>
                <a:latin typeface="Times New Roman" panose="02020603050405020304" pitchFamily="18" charset="0"/>
                <a:cs typeface="Times New Roman" panose="02020603050405020304" pitchFamily="18" charset="0"/>
              </a:rPr>
              <a:t>; NO LONGER </a:t>
            </a:r>
            <a:r>
              <a:rPr lang="en-US" sz="2200" b="1" u="sng" dirty="0">
                <a:solidFill>
                  <a:srgbClr val="FF0000"/>
                </a:solidFill>
                <a:latin typeface="Times New Roman" panose="02020603050405020304" pitchFamily="18" charset="0"/>
                <a:cs typeface="Times New Roman" panose="02020603050405020304" pitchFamily="18" charset="0"/>
              </a:rPr>
              <a:t>Commission, the only institution empowered to initiate legislation </a:t>
            </a:r>
            <a:r>
              <a:rPr lang="en-US" sz="2200" b="1" u="sng" dirty="0">
                <a:solidFill>
                  <a:srgbClr val="FFFF00"/>
                </a:solidFill>
                <a:latin typeface="Times New Roman" panose="02020603050405020304" pitchFamily="18" charset="0"/>
                <a:cs typeface="Times New Roman" panose="02020603050405020304" pitchFamily="18" charset="0"/>
              </a:rPr>
              <a:t>(But EP can “ask” Commission to present legislative proposals,)</a:t>
            </a:r>
            <a:endParaRPr lang="de-AT" sz="2200" b="1" u="sng" dirty="0">
              <a:solidFill>
                <a:srgbClr val="FFFF00"/>
              </a:solidFill>
              <a:latin typeface="Times New Roman" panose="02020603050405020304" pitchFamily="18" charset="0"/>
              <a:cs typeface="Times New Roman" panose="02020603050405020304" pitchFamily="18" charset="0"/>
            </a:endParaRPr>
          </a:p>
          <a:p>
            <a:endParaRPr lang="de-AT" sz="1200" b="1" dirty="0">
              <a:solidFill>
                <a:srgbClr val="FFFF00"/>
              </a:solidFill>
              <a:latin typeface="Times New Roman" panose="02020603050405020304" pitchFamily="18" charset="0"/>
              <a:cs typeface="Times New Roman" panose="02020603050405020304" pitchFamily="18" charset="0"/>
            </a:endParaRPr>
          </a:p>
          <a:p>
            <a:r>
              <a:rPr lang="de-AT" sz="2200" b="1" dirty="0">
                <a:solidFill>
                  <a:srgbClr val="FFFF00"/>
                </a:solidFill>
                <a:latin typeface="Times New Roman" panose="02020603050405020304" pitchFamily="18" charset="0"/>
                <a:cs typeface="Times New Roman" panose="02020603050405020304" pitchFamily="18" charset="0"/>
              </a:rPr>
              <a:t>Danger </a:t>
            </a:r>
            <a:r>
              <a:rPr lang="de-AT" sz="2200" b="1" dirty="0" err="1">
                <a:solidFill>
                  <a:srgbClr val="FFFF00"/>
                </a:solidFill>
                <a:latin typeface="Times New Roman" panose="02020603050405020304" pitchFamily="18" charset="0"/>
                <a:cs typeface="Times New Roman" panose="02020603050405020304" pitchFamily="18" charset="0"/>
              </a:rPr>
              <a:t>for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democracy</a:t>
            </a:r>
            <a:r>
              <a:rPr lang="de-AT" sz="2200" b="1" dirty="0">
                <a:solidFill>
                  <a:srgbClr val="FFFF00"/>
                </a:solidFill>
                <a:latin typeface="Times New Roman" panose="02020603050405020304" pitchFamily="18" charset="0"/>
                <a:cs typeface="Times New Roman" panose="02020603050405020304" pitchFamily="18" charset="0"/>
              </a:rPr>
              <a:t> – </a:t>
            </a:r>
            <a:r>
              <a:rPr lang="de-AT" sz="2200" b="1" dirty="0" err="1">
                <a:solidFill>
                  <a:srgbClr val="FFFF00"/>
                </a:solidFill>
                <a:latin typeface="Times New Roman" panose="02020603050405020304" pitchFamily="18" charset="0"/>
                <a:cs typeface="Times New Roman" panose="02020603050405020304" pitchFamily="18" charset="0"/>
              </a:rPr>
              <a:t>further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interventions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by</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Brussels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into</a:t>
            </a:r>
            <a:r>
              <a:rPr lang="de-AT" sz="2200" b="1" dirty="0">
                <a:solidFill>
                  <a:srgbClr val="FFFF00"/>
                </a:solidFill>
                <a:latin typeface="Times New Roman" panose="02020603050405020304" pitchFamily="18" charset="0"/>
                <a:cs typeface="Times New Roman" panose="02020603050405020304" pitchFamily="18" charset="0"/>
              </a:rPr>
              <a:t> national </a:t>
            </a:r>
            <a:r>
              <a:rPr lang="de-AT" sz="2200" b="1" dirty="0" err="1">
                <a:solidFill>
                  <a:srgbClr val="FFFF00"/>
                </a:solidFill>
                <a:latin typeface="Times New Roman" panose="02020603050405020304" pitchFamily="18" charset="0"/>
                <a:cs typeface="Times New Roman" panose="02020603050405020304" pitchFamily="18" charset="0"/>
              </a:rPr>
              <a:t>budgets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the</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very</a:t>
            </a:r>
            <a:r>
              <a:rPr lang="de-AT" sz="2200" b="1" dirty="0">
                <a:solidFill>
                  <a:srgbClr val="FFFF00"/>
                </a:solidFill>
                <a:latin typeface="Times New Roman" panose="02020603050405020304" pitchFamily="18" charset="0"/>
                <a:cs typeface="Times New Roman" panose="02020603050405020304" pitchFamily="18" charset="0"/>
              </a:rPr>
              <a:t> own </a:t>
            </a:r>
            <a:r>
              <a:rPr lang="de-AT" sz="2200" b="1" dirty="0" err="1">
                <a:solidFill>
                  <a:srgbClr val="FFFF00"/>
                </a:solidFill>
                <a:latin typeface="Times New Roman" panose="02020603050405020304" pitchFamily="18" charset="0"/>
                <a:cs typeface="Times New Roman" panose="02020603050405020304" pitchFamily="18" charset="0"/>
              </a:rPr>
              <a:t>right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of</a:t>
            </a:r>
            <a:r>
              <a:rPr lang="de-AT" sz="2200" b="1" dirty="0">
                <a:solidFill>
                  <a:srgbClr val="FFFF00"/>
                </a:solidFill>
                <a:latin typeface="Times New Roman" panose="02020603050405020304" pitchFamily="18" charset="0"/>
                <a:cs typeface="Times New Roman" panose="02020603050405020304" pitchFamily="18" charset="0"/>
              </a:rPr>
              <a:t> national </a:t>
            </a:r>
            <a:r>
              <a:rPr lang="de-AT" sz="2200" b="1" dirty="0" err="1">
                <a:solidFill>
                  <a:srgbClr val="FFFF00"/>
                </a:solidFill>
                <a:latin typeface="Times New Roman" panose="02020603050405020304" pitchFamily="18" charset="0"/>
                <a:cs typeface="Times New Roman" panose="02020603050405020304" pitchFamily="18" charset="0"/>
              </a:rPr>
              <a:t>parliaments</a:t>
            </a:r>
            <a:r>
              <a:rPr lang="de-AT" sz="2200" b="1" dirty="0">
                <a:solidFill>
                  <a:srgbClr val="FFFF00"/>
                </a:solidFill>
                <a:latin typeface="Times New Roman" panose="02020603050405020304" pitchFamily="18" charset="0"/>
                <a:cs typeface="Times New Roman" panose="02020603050405020304" pitchFamily="18" charset="0"/>
              </a:rPr>
              <a:t> </a:t>
            </a:r>
            <a:endParaRPr lang="es-ES" sz="2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65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A3ABDC4-7456-4AF1-BEC6-321F486592DF}"/>
              </a:ext>
            </a:extLst>
          </p:cNvPr>
          <p:cNvSpPr txBox="1"/>
          <p:nvPr/>
        </p:nvSpPr>
        <p:spPr>
          <a:xfrm>
            <a:off x="0" y="0"/>
            <a:ext cx="9036496" cy="7040389"/>
          </a:xfrm>
          <a:prstGeom prst="rect">
            <a:avLst/>
          </a:prstGeom>
          <a:noFill/>
        </p:spPr>
        <p:txBody>
          <a:bodyPr wrap="square" rtlCol="0">
            <a:spAutoFit/>
          </a:bodyPr>
          <a:lstStyle/>
          <a:p>
            <a:pPr algn="ctr"/>
            <a:r>
              <a:rPr lang="en-US" sz="2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REFORMING POLICIES TO ABOLISH THE “DEMOCRACY DEFICIT” - SAVING DEMOCRACY</a:t>
            </a:r>
          </a:p>
          <a:p>
            <a:endParaRPr lang="en-US" sz="9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Greece: one referendum stopped by pressure, other ignored by EU-creditors; ECB capped ELA before referendum, releasing more funds again after Greek Parliament voted for those “reforms”  forced on Greece by creditors  - BUT EU generally against referenda (=the people)</a:t>
            </a: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Successful ICELAND: referenda on foreign debt!!!!!!</a:t>
            </a:r>
          </a:p>
          <a:p>
            <a:endParaRPr lang="en-US" sz="10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After Dutch referendum clearly rejecting  association agreement with Ukraine Rebecca Harms, head of the Green party in EU Parliament, demanded abolishing direct democracy (decisions by the sovereign) as this could “endanger existence” of EU = </a:t>
            </a:r>
            <a:r>
              <a:rPr lang="en-US" sz="2200" b="1" dirty="0">
                <a:solidFill>
                  <a:srgbClr val="FF0000"/>
                </a:solidFill>
                <a:latin typeface="Times New Roman" panose="02020603050405020304" pitchFamily="18" charset="0"/>
                <a:cs typeface="Times New Roman" panose="02020603050405020304" pitchFamily="18" charset="0"/>
              </a:rPr>
              <a:t>EU apparently not compatible with democracy</a:t>
            </a:r>
            <a:r>
              <a:rPr lang="en-US" sz="2200" b="1" dirty="0">
                <a:solidFill>
                  <a:srgbClr val="FFFF00"/>
                </a:solidFill>
                <a:latin typeface="Times New Roman" panose="02020603050405020304" pitchFamily="18" charset="0"/>
                <a:cs typeface="Times New Roman" panose="02020603050405020304" pitchFamily="18" charset="0"/>
              </a:rPr>
              <a:t>.  No national referenda! Harms seconded by Martin Schulz (defends the “civilization project” Europe = EU without people’s direct participation or government against the people).</a:t>
            </a:r>
          </a:p>
          <a:p>
            <a:endParaRPr lang="en-US" sz="800" b="1" dirty="0">
              <a:solidFill>
                <a:srgbClr val="FFFF00"/>
              </a:solidFill>
              <a:latin typeface="Times New Roman" panose="02020603050405020304" pitchFamily="18" charset="0"/>
              <a:cs typeface="Times New Roman" panose="02020603050405020304" pitchFamily="18" charset="0"/>
            </a:endParaRPr>
          </a:p>
          <a:p>
            <a:pPr algn="r"/>
            <a:r>
              <a:rPr lang="en-US" b="1" i="1" dirty="0">
                <a:solidFill>
                  <a:srgbClr val="FFFF00"/>
                </a:solidFill>
                <a:latin typeface="Times New Roman" panose="02020603050405020304" pitchFamily="18" charset="0"/>
                <a:cs typeface="Times New Roman" panose="02020603050405020304" pitchFamily="18" charset="0"/>
              </a:rPr>
              <a:t>Spiegel, </a:t>
            </a:r>
            <a:r>
              <a:rPr lang="en-US" b="1" dirty="0">
                <a:solidFill>
                  <a:srgbClr val="FFFF00"/>
                </a:solidFill>
                <a:latin typeface="Times New Roman" panose="02020603050405020304" pitchFamily="18" charset="0"/>
                <a:cs typeface="Times New Roman" panose="02020603050405020304" pitchFamily="18" charset="0"/>
              </a:rPr>
              <a:t>8 April 2016 </a:t>
            </a:r>
          </a:p>
          <a:p>
            <a:r>
              <a:rPr lang="en-US" b="1" dirty="0">
                <a:solidFill>
                  <a:srgbClr val="FFFF00"/>
                </a:solidFill>
                <a:latin typeface="Times New Roman" panose="02020603050405020304" pitchFamily="18" charset="0"/>
                <a:cs typeface="Times New Roman" panose="02020603050405020304" pitchFamily="18" charset="0"/>
              </a:rPr>
              <a:t>http://www.spiegel.de/politik/ausland/referendum-in-den-niederlanden-harms-ist-gegen-volksabstimmungen-a-1086067.html </a:t>
            </a:r>
          </a:p>
          <a:p>
            <a:endParaRPr lang="en-US" sz="1050" b="1" dirty="0">
              <a:solidFill>
                <a:srgbClr val="FFFF00"/>
              </a:solidFill>
              <a:latin typeface="Times New Roman" panose="02020603050405020304" pitchFamily="18" charset="0"/>
              <a:cs typeface="Times New Roman" panose="02020603050405020304" pitchFamily="18" charset="0"/>
            </a:endParaRPr>
          </a:p>
          <a:p>
            <a:r>
              <a:rPr lang="de-AT" sz="2200" b="1" dirty="0">
                <a:solidFill>
                  <a:srgbClr val="FFFF00"/>
                </a:solidFill>
                <a:latin typeface="Times New Roman" panose="02020603050405020304" pitchFamily="18" charset="0"/>
                <a:cs typeface="Times New Roman" panose="02020603050405020304" pitchFamily="18" charset="0"/>
              </a:rPr>
              <a:t>Magic </a:t>
            </a:r>
            <a:r>
              <a:rPr lang="de-AT" sz="2200" b="1" dirty="0" err="1">
                <a:solidFill>
                  <a:srgbClr val="FFFF00"/>
                </a:solidFill>
                <a:latin typeface="Times New Roman" panose="02020603050405020304" pitchFamily="18" charset="0"/>
                <a:cs typeface="Times New Roman" panose="02020603050405020304" pitchFamily="18" charset="0"/>
              </a:rPr>
              <a:t>bullet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against</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democracy</a:t>
            </a:r>
            <a:r>
              <a:rPr lang="de-AT" sz="2200" b="1" dirty="0">
                <a:solidFill>
                  <a:srgbClr val="FFFF00"/>
                </a:solidFill>
                <a:latin typeface="Times New Roman" panose="02020603050405020304" pitchFamily="18" charset="0"/>
                <a:cs typeface="Times New Roman" panose="02020603050405020304" pitchFamily="18" charset="0"/>
              </a:rPr>
              <a:t> – </a:t>
            </a:r>
            <a:r>
              <a:rPr lang="de-AT" sz="2200" b="1" dirty="0" err="1">
                <a:solidFill>
                  <a:srgbClr val="FFFF00"/>
                </a:solidFill>
                <a:latin typeface="Times New Roman" panose="02020603050405020304" pitchFamily="18" charset="0"/>
                <a:cs typeface="Times New Roman" panose="02020603050405020304" pitchFamily="18" charset="0"/>
              </a:rPr>
              <a:t>Juncker‘s</a:t>
            </a:r>
            <a:r>
              <a:rPr lang="de-AT" sz="2200" b="1" dirty="0">
                <a:solidFill>
                  <a:srgbClr val="FFFF00"/>
                </a:solidFill>
                <a:latin typeface="Times New Roman" panose="02020603050405020304" pitchFamily="18" charset="0"/>
                <a:cs typeface="Times New Roman" panose="02020603050405020304" pitchFamily="18" charset="0"/>
              </a:rPr>
              <a:t> „honest </a:t>
            </a:r>
            <a:r>
              <a:rPr lang="de-AT" sz="2200" b="1" dirty="0" err="1">
                <a:solidFill>
                  <a:srgbClr val="FFFF00"/>
                </a:solidFill>
                <a:latin typeface="Times New Roman" panose="02020603050405020304" pitchFamily="18" charset="0"/>
                <a:cs typeface="Times New Roman" panose="02020603050405020304" pitchFamily="18" charset="0"/>
              </a:rPr>
              <a:t>lie</a:t>
            </a:r>
            <a:r>
              <a:rPr lang="de-AT" sz="2200" b="1" dirty="0">
                <a:solidFill>
                  <a:srgbClr val="FFFF00"/>
                </a:solidFill>
                <a:latin typeface="Times New Roman" panose="02020603050405020304" pitchFamily="18" charset="0"/>
                <a:cs typeface="Times New Roman" panose="02020603050405020304" pitchFamily="18" charset="0"/>
              </a:rPr>
              <a:t>“?</a:t>
            </a:r>
            <a:endParaRPr lang="es-ES" sz="2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72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725AE05E-37F3-4CEB-9C92-89DEC0EA29C2}"/>
              </a:ext>
            </a:extLst>
          </p:cNvPr>
          <p:cNvSpPr txBox="1"/>
          <p:nvPr/>
        </p:nvSpPr>
        <p:spPr>
          <a:xfrm>
            <a:off x="0" y="0"/>
            <a:ext cx="9144000" cy="1661993"/>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Making </a:t>
            </a:r>
            <a:r>
              <a:rPr lang="en-US" sz="2800" b="1">
                <a:solidFill>
                  <a:srgbClr val="FF0000"/>
                </a:solidFill>
                <a:latin typeface="Times New Roman" panose="02020603050405020304" pitchFamily="18" charset="0"/>
                <a:cs typeface="Times New Roman" panose="02020603050405020304" pitchFamily="18" charset="0"/>
              </a:rPr>
              <a:t>Textbook Economics </a:t>
            </a:r>
            <a:r>
              <a:rPr lang="en-US" sz="2800" b="1" dirty="0">
                <a:solidFill>
                  <a:srgbClr val="FF0000"/>
                </a:solidFill>
                <a:latin typeface="Times New Roman" panose="02020603050405020304" pitchFamily="18" charset="0"/>
                <a:cs typeface="Times New Roman" panose="02020603050405020304" pitchFamily="18" charset="0"/>
              </a:rPr>
              <a:t>Work - Saving Democracy  </a:t>
            </a:r>
          </a:p>
          <a:p>
            <a:endParaRPr lang="en-US" sz="800" b="1" dirty="0">
              <a:solidFill>
                <a:srgbClr val="FF00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Presently: impunity guarantees reckless </a:t>
            </a:r>
            <a:r>
              <a:rPr lang="en-US" sz="2200" b="1" dirty="0" err="1">
                <a:solidFill>
                  <a:srgbClr val="FFFF00"/>
                </a:solidFill>
                <a:latin typeface="Times New Roman" panose="02020603050405020304" pitchFamily="18" charset="0"/>
                <a:cs typeface="Times New Roman" panose="02020603050405020304" pitchFamily="18" charset="0"/>
              </a:rPr>
              <a:t>behaviour</a:t>
            </a:r>
            <a:r>
              <a:rPr lang="en-US" sz="2200" b="1" dirty="0">
                <a:solidFill>
                  <a:srgbClr val="FFFF00"/>
                </a:solidFill>
                <a:latin typeface="Times New Roman" panose="02020603050405020304" pitchFamily="18" charset="0"/>
                <a:cs typeface="Times New Roman" panose="02020603050405020304" pitchFamily="18" charset="0"/>
              </a:rPr>
              <a:t> by politicians, preventive role of accountability. So far only Iceland has at least tried to make people causing crises accountable</a:t>
            </a:r>
            <a:endParaRPr lang="es-ES" sz="2200" dirty="0">
              <a:solidFill>
                <a:srgbClr val="FFFF00"/>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30DE8431-448E-4633-BCF7-6E0FF9D35D28}"/>
              </a:ext>
            </a:extLst>
          </p:cNvPr>
          <p:cNvSpPr txBox="1"/>
          <p:nvPr/>
        </p:nvSpPr>
        <p:spPr>
          <a:xfrm>
            <a:off x="0" y="1661993"/>
            <a:ext cx="9144000" cy="5379613"/>
          </a:xfrm>
          <a:prstGeom prst="rect">
            <a:avLst/>
          </a:prstGeom>
          <a:noFill/>
        </p:spPr>
        <p:txBody>
          <a:bodyPr wrap="square" rtlCol="0">
            <a:spAutoFit/>
          </a:bodyPr>
          <a:lstStyle/>
          <a:p>
            <a:r>
              <a:rPr lang="de-AT" b="1" dirty="0">
                <a:solidFill>
                  <a:srgbClr val="FFFF00"/>
                </a:solidFill>
                <a:latin typeface="Times New Roman" panose="02020603050405020304" pitchFamily="18" charset="0"/>
                <a:cs typeface="Times New Roman" panose="02020603050405020304" pitchFamily="18" charset="0"/>
              </a:rPr>
              <a:t>EXAMPLE: </a:t>
            </a:r>
            <a:r>
              <a:rPr lang="en-US" sz="2200" b="1" dirty="0">
                <a:solidFill>
                  <a:srgbClr val="FFFF00"/>
                </a:solidFill>
                <a:latin typeface="Times New Roman" panose="02020603050405020304" pitchFamily="18" charset="0"/>
                <a:cs typeface="Times New Roman" panose="02020603050405020304" pitchFamily="18" charset="0"/>
              </a:rPr>
              <a:t>bailout prohibition for euro-countries would – if not violated –have precluded detrimental effects on human rights and development and solved the crisis efficiently</a:t>
            </a:r>
          </a:p>
          <a:p>
            <a:endParaRPr lang="en-US" sz="11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Different opinion: Court of the EU (</a:t>
            </a:r>
            <a:r>
              <a:rPr lang="en-US" sz="2200" b="1" dirty="0" err="1">
                <a:solidFill>
                  <a:srgbClr val="FFFF00"/>
                </a:solidFill>
                <a:latin typeface="Times New Roman" panose="02020603050405020304" pitchFamily="18" charset="0"/>
                <a:cs typeface="Times New Roman" panose="02020603050405020304" pitchFamily="18" charset="0"/>
              </a:rPr>
              <a:t>nomen</a:t>
            </a:r>
            <a:r>
              <a:rPr lang="en-US" sz="2200" b="1" dirty="0">
                <a:solidFill>
                  <a:srgbClr val="FFFF00"/>
                </a:solidFill>
                <a:latin typeface="Times New Roman" panose="02020603050405020304" pitchFamily="18" charset="0"/>
                <a:cs typeface="Times New Roman" panose="02020603050405020304" pitchFamily="18" charset="0"/>
              </a:rPr>
              <a:t> </a:t>
            </a:r>
            <a:r>
              <a:rPr lang="en-US" sz="2200" b="1" dirty="0" err="1">
                <a:solidFill>
                  <a:srgbClr val="FFFF00"/>
                </a:solidFill>
                <a:latin typeface="Times New Roman" panose="02020603050405020304" pitchFamily="18" charset="0"/>
                <a:cs typeface="Times New Roman" panose="02020603050405020304" pitchFamily="18" charset="0"/>
              </a:rPr>
              <a:t>est</a:t>
            </a:r>
            <a:r>
              <a:rPr lang="en-US" sz="2200" b="1">
                <a:solidFill>
                  <a:srgbClr val="FFFF00"/>
                </a:solidFill>
                <a:latin typeface="Times New Roman" panose="02020603050405020304" pitchFamily="18" charset="0"/>
                <a:cs typeface="Times New Roman" panose="02020603050405020304" pitchFamily="18" charset="0"/>
              </a:rPr>
              <a:t> omen!!)</a:t>
            </a:r>
            <a:endParaRPr lang="en-US" sz="2200" b="1" dirty="0">
              <a:solidFill>
                <a:srgbClr val="FFFF00"/>
              </a:solidFill>
              <a:latin typeface="Times New Roman" panose="02020603050405020304" pitchFamily="18" charset="0"/>
              <a:cs typeface="Times New Roman" panose="02020603050405020304" pitchFamily="18" charset="0"/>
            </a:endParaRPr>
          </a:p>
          <a:p>
            <a:endParaRPr lang="en-US" sz="1400" b="1" dirty="0">
              <a:solidFill>
                <a:srgbClr val="FFFF00"/>
              </a:solidFill>
              <a:latin typeface="Times New Roman" panose="02020603050405020304" pitchFamily="18" charset="0"/>
              <a:cs typeface="Times New Roman" panose="02020603050405020304" pitchFamily="18" charset="0"/>
            </a:endParaRPr>
          </a:p>
          <a:p>
            <a:r>
              <a:rPr lang="en-US" sz="2200" b="1" dirty="0">
                <a:solidFill>
                  <a:srgbClr val="FFFF00"/>
                </a:solidFill>
                <a:latin typeface="Times New Roman" panose="02020603050405020304" pitchFamily="18" charset="0"/>
                <a:cs typeface="Times New Roman" panose="02020603050405020304" pitchFamily="18" charset="0"/>
              </a:rPr>
              <a:t>SECOND EXAMPLE: </a:t>
            </a:r>
          </a:p>
          <a:p>
            <a:r>
              <a:rPr lang="en-US" sz="2200" b="1" dirty="0">
                <a:solidFill>
                  <a:srgbClr val="FFFF00"/>
                </a:solidFill>
                <a:latin typeface="Times New Roman" panose="02020603050405020304" pitchFamily="18" charset="0"/>
                <a:cs typeface="Times New Roman" panose="02020603050405020304" pitchFamily="18" charset="0"/>
              </a:rPr>
              <a:t>Soros (FT) - banks “obliged to hold riskless assets to meet their liquidity requirements were induced to load up on the sovereign debt of the weaker countries to earn a few extra basis points”</a:t>
            </a:r>
          </a:p>
          <a:p>
            <a:pPr>
              <a:defRPr/>
            </a:pPr>
            <a:r>
              <a:rPr lang="de-AT" sz="2200" b="1" dirty="0">
                <a:solidFill>
                  <a:srgbClr val="FFFF00"/>
                </a:solidFill>
                <a:latin typeface="Times New Roman" panose="02020603050405020304" pitchFamily="18" charset="0"/>
                <a:cs typeface="Times New Roman" panose="02020603050405020304" pitchFamily="18" charset="0"/>
              </a:rPr>
              <a:t>Basel I &amp; II: </a:t>
            </a:r>
            <a:r>
              <a:rPr lang="de-AT" sz="2200" b="1" dirty="0" err="1">
                <a:solidFill>
                  <a:srgbClr val="FFFF00"/>
                </a:solidFill>
                <a:latin typeface="Times New Roman" panose="02020603050405020304" pitchFamily="18" charset="0"/>
                <a:cs typeface="Times New Roman" panose="02020603050405020304" pitchFamily="18" charset="0"/>
              </a:rPr>
              <a:t>too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low</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capital</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weights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for</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euro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problem</a:t>
            </a:r>
            <a:r>
              <a:rPr lang="de-AT" sz="2200" b="1" dirty="0">
                <a:solidFill>
                  <a:srgbClr val="FFFF00"/>
                </a:solidFill>
                <a:latin typeface="Times New Roman" panose="02020603050405020304" pitchFamily="18" charset="0"/>
                <a:cs typeface="Times New Roman" panose="02020603050405020304" pitchFamily="18" charset="0"/>
              </a:rPr>
              <a:t> countries; but at least Basel II, </a:t>
            </a:r>
            <a:r>
              <a:rPr lang="de-AT" sz="2200" b="1" dirty="0" err="1">
                <a:solidFill>
                  <a:srgbClr val="FFFF00"/>
                </a:solidFill>
                <a:latin typeface="Times New Roman" panose="02020603050405020304" pitchFamily="18" charset="0"/>
                <a:cs typeface="Times New Roman" panose="02020603050405020304" pitchFamily="18" charset="0"/>
              </a:rPr>
              <a:t>though</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dependence</a:t>
            </a:r>
            <a:r>
              <a:rPr lang="de-AT" sz="2200" b="1" dirty="0">
                <a:solidFill>
                  <a:srgbClr val="FFFF00"/>
                </a:solidFill>
                <a:latin typeface="Times New Roman" panose="02020603050405020304" pitchFamily="18" charset="0"/>
                <a:cs typeface="Times New Roman" panose="02020603050405020304" pitchFamily="18" charset="0"/>
              </a:rPr>
              <a:t> on </a:t>
            </a:r>
            <a:r>
              <a:rPr lang="de-AT" sz="2200" b="1" dirty="0" err="1">
                <a:solidFill>
                  <a:srgbClr val="FFFF00"/>
                </a:solidFill>
                <a:latin typeface="Times New Roman" panose="02020603050405020304" pitchFamily="18" charset="0"/>
                <a:cs typeface="Times New Roman" panose="02020603050405020304" pitchFamily="18" charset="0"/>
              </a:rPr>
              <a:t>Credit</a:t>
            </a:r>
            <a:r>
              <a:rPr lang="de-AT" sz="2200" b="1" dirty="0">
                <a:solidFill>
                  <a:srgbClr val="FFFF00"/>
                </a:solidFill>
                <a:latin typeface="Times New Roman" panose="02020603050405020304" pitchFamily="18" charset="0"/>
                <a:cs typeface="Times New Roman" panose="02020603050405020304" pitchFamily="18" charset="0"/>
              </a:rPr>
              <a:t> Rating </a:t>
            </a:r>
            <a:r>
              <a:rPr lang="de-AT" sz="2200" b="1" dirty="0" err="1">
                <a:solidFill>
                  <a:srgbClr val="FFFF00"/>
                </a:solidFill>
                <a:latin typeface="Times New Roman" panose="02020603050405020304" pitchFamily="18" charset="0"/>
                <a:cs typeface="Times New Roman" panose="02020603050405020304" pitchFamily="18" charset="0"/>
              </a:rPr>
              <a:t>Agencies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tried</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to</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improve</a:t>
            </a:r>
            <a:r>
              <a:rPr lang="de-AT" sz="2200" b="1" dirty="0">
                <a:solidFill>
                  <a:srgbClr val="FFFF00"/>
                </a:solidFill>
                <a:latin typeface="Times New Roman" panose="02020603050405020304" pitchFamily="18" charset="0"/>
                <a:cs typeface="Times New Roman" panose="02020603050405020304" pitchFamily="18" charset="0"/>
              </a:rPr>
              <a:t> - EU </a:t>
            </a:r>
            <a:r>
              <a:rPr lang="de-AT" sz="2200" b="1" dirty="0" err="1">
                <a:solidFill>
                  <a:srgbClr val="FFFF00"/>
                </a:solidFill>
                <a:latin typeface="Times New Roman" panose="02020603050405020304" pitchFamily="18" charset="0"/>
                <a:cs typeface="Times New Roman" panose="02020603050405020304" pitchFamily="18" charset="0"/>
              </a:rPr>
              <a:t>exacerbates</a:t>
            </a:r>
            <a:r>
              <a:rPr lang="de-AT" sz="2200" b="1" dirty="0">
                <a:solidFill>
                  <a:srgbClr val="FFFF00"/>
                </a:solidFill>
                <a:latin typeface="Times New Roman" panose="02020603050405020304" pitchFamily="18" charset="0"/>
                <a:cs typeface="Times New Roman" panose="02020603050405020304" pitchFamily="18" charset="0"/>
              </a:rPr>
              <a:t> </a:t>
            </a:r>
            <a:r>
              <a:rPr lang="de-AT" sz="2200" b="1" dirty="0" err="1">
                <a:solidFill>
                  <a:srgbClr val="FFFF00"/>
                </a:solidFill>
                <a:latin typeface="Times New Roman" panose="02020603050405020304" pitchFamily="18" charset="0"/>
                <a:cs typeface="Times New Roman" panose="02020603050405020304" pitchFamily="18" charset="0"/>
              </a:rPr>
              <a:t>situation</a:t>
            </a:r>
            <a:r>
              <a:rPr lang="de-AT" sz="2200" b="1" dirty="0">
                <a:solidFill>
                  <a:srgbClr val="FFFF00"/>
                </a:solidFill>
                <a:latin typeface="Times New Roman" panose="02020603050405020304" pitchFamily="18" charset="0"/>
                <a:cs typeface="Times New Roman" panose="02020603050405020304" pitchFamily="18" charset="0"/>
              </a:rPr>
              <a:t> -  </a:t>
            </a:r>
            <a:r>
              <a:rPr lang="en-GB" sz="2200" b="1" dirty="0">
                <a:solidFill>
                  <a:srgbClr val="FFFF00"/>
                </a:solidFill>
                <a:latin typeface="Times New Roman" panose="02020603050405020304" pitchFamily="18" charset="0"/>
                <a:cs typeface="Times New Roman" panose="02020603050405020304" pitchFamily="18" charset="0"/>
              </a:rPr>
              <a:t>capital requirements directive: </a:t>
            </a:r>
          </a:p>
          <a:p>
            <a:pPr>
              <a:defRPr/>
            </a:pPr>
            <a:r>
              <a:rPr lang="en-GB" sz="2200" b="1" dirty="0">
                <a:solidFill>
                  <a:srgbClr val="FFFF00"/>
                </a:solidFill>
                <a:latin typeface="Times New Roman" panose="02020603050405020304" pitchFamily="18" charset="0"/>
                <a:cs typeface="Times New Roman" panose="02020603050405020304" pitchFamily="18" charset="0"/>
              </a:rPr>
              <a:t>zero capital weight for EU-members borrowing in their own currency; exempting highly rated countries from “large exposure” limit  - </a:t>
            </a:r>
            <a:r>
              <a:rPr lang="en-GB" sz="2200" b="1" dirty="0">
                <a:solidFill>
                  <a:srgbClr val="FF0000"/>
                </a:solidFill>
                <a:latin typeface="Times New Roman" panose="02020603050405020304" pitchFamily="18" charset="0"/>
                <a:cs typeface="Times New Roman" panose="02020603050405020304" pitchFamily="18" charset="0"/>
              </a:rPr>
              <a:t>REGULATORY ORIGINAL SIN</a:t>
            </a:r>
            <a:endParaRPr lang="es-ES" dirty="0">
              <a:solidFill>
                <a:srgbClr val="FF0000"/>
              </a:solidFill>
            </a:endParaRPr>
          </a:p>
        </p:txBody>
      </p:sp>
    </p:spTree>
    <p:extLst>
      <p:ext uri="{BB962C8B-B14F-4D97-AF65-F5344CB8AC3E}">
        <p14:creationId xmlns:p14="http://schemas.microsoft.com/office/powerpoint/2010/main" val="201985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7503" y="188640"/>
            <a:ext cx="8928993" cy="6494085"/>
          </a:xfrm>
          <a:prstGeom prst="rect">
            <a:avLst/>
          </a:prstGeom>
          <a:noFill/>
        </p:spPr>
        <p:txBody>
          <a:bodyPr wrap="square" rtlCol="0">
            <a:spAutoFit/>
          </a:bodyPr>
          <a:lstStyle/>
          <a:p>
            <a:pPr>
              <a:spcBef>
                <a:spcPct val="0"/>
              </a:spcBef>
            </a:pPr>
            <a:r>
              <a:rPr lang="en-GB" altLang="en-US" sz="6600" b="1" dirty="0">
                <a:solidFill>
                  <a:srgbClr val="FFFF00"/>
                </a:solidFill>
                <a:latin typeface="Times New Roman" panose="02020603050405020304" pitchFamily="18" charset="0"/>
                <a:cs typeface="Times New Roman" panose="02020603050405020304" pitchFamily="18" charset="0"/>
              </a:rPr>
              <a:t>Thank you!</a:t>
            </a:r>
          </a:p>
          <a:p>
            <a:pPr>
              <a:spcBef>
                <a:spcPct val="0"/>
              </a:spcBef>
            </a:pPr>
            <a:endParaRPr lang="en-GB" altLang="en-US" sz="2400" dirty="0">
              <a:solidFill>
                <a:srgbClr val="FFFF00"/>
              </a:solidFill>
              <a:latin typeface="Times New Roman" panose="02020603050405020304" pitchFamily="18" charset="0"/>
              <a:cs typeface="Times New Roman" panose="02020603050405020304" pitchFamily="18" charset="0"/>
            </a:endParaRPr>
          </a:p>
          <a:p>
            <a:pPr>
              <a:spcBef>
                <a:spcPct val="0"/>
              </a:spcBef>
            </a:pPr>
            <a:endParaRPr lang="de-AT" altLang="en-US" sz="800" dirty="0">
              <a:solidFill>
                <a:srgbClr val="FFFF00"/>
              </a:solidFill>
              <a:latin typeface="Times New Roman" panose="02020603050405020304" pitchFamily="18" charset="0"/>
              <a:cs typeface="Times New Roman" panose="02020603050405020304" pitchFamily="18" charset="0"/>
            </a:endParaRPr>
          </a:p>
          <a:p>
            <a:pPr>
              <a:spcBef>
                <a:spcPct val="0"/>
              </a:spcBef>
            </a:pPr>
            <a:r>
              <a:rPr lang="de-AT" altLang="en-US" sz="6600" b="1" dirty="0">
                <a:solidFill>
                  <a:srgbClr val="FFFF00"/>
                </a:solidFill>
                <a:latin typeface="Times New Roman" panose="02020603050405020304" pitchFamily="18" charset="0"/>
                <a:cs typeface="Times New Roman" panose="02020603050405020304" pitchFamily="18" charset="0"/>
              </a:rPr>
              <a:t>¡Muchas </a:t>
            </a:r>
            <a:r>
              <a:rPr lang="de-AT" altLang="en-US" sz="6600" b="1" dirty="0" err="1">
                <a:solidFill>
                  <a:srgbClr val="FFFF00"/>
                </a:solidFill>
                <a:latin typeface="Times New Roman" panose="02020603050405020304" pitchFamily="18" charset="0"/>
                <a:cs typeface="Times New Roman" panose="02020603050405020304" pitchFamily="18" charset="0"/>
              </a:rPr>
              <a:t>gracias</a:t>
            </a:r>
            <a:r>
              <a:rPr lang="de-AT" altLang="en-US" sz="6600" b="1" dirty="0">
                <a:solidFill>
                  <a:srgbClr val="FFFF00"/>
                </a:solidFill>
                <a:latin typeface="Times New Roman" panose="02020603050405020304" pitchFamily="18" charset="0"/>
                <a:cs typeface="Times New Roman" panose="02020603050405020304" pitchFamily="18" charset="0"/>
              </a:rPr>
              <a:t>!</a:t>
            </a:r>
          </a:p>
          <a:p>
            <a:pPr>
              <a:spcBef>
                <a:spcPct val="0"/>
              </a:spcBef>
            </a:pPr>
            <a:endParaRPr lang="de-AT" altLang="en-US" sz="6600" b="1" dirty="0">
              <a:solidFill>
                <a:srgbClr val="FFFF00"/>
              </a:solidFill>
              <a:latin typeface="Times New Roman" panose="02020603050405020304" pitchFamily="18" charset="0"/>
              <a:cs typeface="Times New Roman" panose="02020603050405020304" pitchFamily="18" charset="0"/>
            </a:endParaRPr>
          </a:p>
          <a:p>
            <a:pPr>
              <a:spcBef>
                <a:spcPct val="0"/>
              </a:spcBef>
            </a:pPr>
            <a:endParaRPr lang="en-GB" altLang="en-US" b="1" dirty="0">
              <a:solidFill>
                <a:srgbClr val="FFFF00"/>
              </a:solidFill>
              <a:latin typeface="Times New Roman" panose="02020603050405020304" pitchFamily="18" charset="0"/>
              <a:cs typeface="Times New Roman" panose="02020603050405020304" pitchFamily="18" charset="0"/>
            </a:endParaRPr>
          </a:p>
          <a:p>
            <a:pPr>
              <a:spcBef>
                <a:spcPct val="0"/>
              </a:spcBef>
            </a:pPr>
            <a:endParaRPr lang="en-GB" altLang="en-US" b="1" dirty="0">
              <a:solidFill>
                <a:srgbClr val="FFFF00"/>
              </a:solidFill>
              <a:latin typeface="Times New Roman" panose="02020603050405020304" pitchFamily="18" charset="0"/>
              <a:cs typeface="Times New Roman" panose="02020603050405020304" pitchFamily="18" charset="0"/>
            </a:endParaRPr>
          </a:p>
          <a:p>
            <a:pPr>
              <a:spcBef>
                <a:spcPct val="0"/>
              </a:spcBef>
            </a:pPr>
            <a:endParaRPr lang="en-GB" altLang="en-US" b="1" dirty="0">
              <a:solidFill>
                <a:srgbClr val="FFFF00"/>
              </a:solidFill>
              <a:latin typeface="Times New Roman" panose="02020603050405020304" pitchFamily="18" charset="0"/>
              <a:cs typeface="Times New Roman" panose="02020603050405020304" pitchFamily="18" charset="0"/>
            </a:endParaRPr>
          </a:p>
          <a:p>
            <a:pPr algn="ctr">
              <a:spcBef>
                <a:spcPct val="0"/>
              </a:spcBef>
            </a:pPr>
            <a:endParaRPr lang="en-GB" altLang="en-US" sz="100" b="1" dirty="0">
              <a:solidFill>
                <a:srgbClr val="FFFF00"/>
              </a:solidFill>
            </a:endParaRPr>
          </a:p>
          <a:p>
            <a:pPr algn="r">
              <a:spcBef>
                <a:spcPct val="0"/>
              </a:spcBef>
            </a:pPr>
            <a:endParaRPr lang="en-GB" altLang="en-US" sz="100" dirty="0">
              <a:solidFill>
                <a:srgbClr val="FFFF00"/>
              </a:solidFill>
            </a:endParaRPr>
          </a:p>
          <a:p>
            <a:pPr algn="r">
              <a:spcBef>
                <a:spcPct val="0"/>
              </a:spcBef>
            </a:pPr>
            <a:endParaRPr lang="en-GB" altLang="en-US" sz="100" dirty="0">
              <a:solidFill>
                <a:srgbClr val="FFFF00"/>
              </a:solidFill>
            </a:endParaRPr>
          </a:p>
          <a:p>
            <a:pPr algn="r">
              <a:spcBef>
                <a:spcPct val="0"/>
              </a:spcBef>
            </a:pPr>
            <a:r>
              <a:rPr lang="es-ES_tradnl" altLang="en-US" sz="3600" b="1" dirty="0" err="1">
                <a:solidFill>
                  <a:srgbClr val="FFFF00"/>
                </a:solidFill>
                <a:latin typeface="Times New Roman" panose="02020603050405020304" pitchFamily="18" charset="0"/>
                <a:cs typeface="Times New Roman" panose="02020603050405020304" pitchFamily="18" charset="0"/>
              </a:rPr>
              <a:t>Kunibert</a:t>
            </a:r>
            <a:r>
              <a:rPr lang="es-ES_tradnl" altLang="en-US" sz="3600" b="1" dirty="0">
                <a:solidFill>
                  <a:srgbClr val="FFFF00"/>
                </a:solidFill>
                <a:latin typeface="Times New Roman" panose="02020603050405020304" pitchFamily="18" charset="0"/>
                <a:cs typeface="Times New Roman" panose="02020603050405020304" pitchFamily="18" charset="0"/>
              </a:rPr>
              <a:t> Raffer</a:t>
            </a:r>
          </a:p>
          <a:p>
            <a:pPr algn="r">
              <a:spcBef>
                <a:spcPct val="0"/>
              </a:spcBef>
            </a:pPr>
            <a:endParaRPr lang="es-ES_tradnl" altLang="en-US" sz="800" b="1" dirty="0">
              <a:solidFill>
                <a:srgbClr val="FFFF00"/>
              </a:solidFill>
              <a:latin typeface="Times New Roman" panose="02020603050405020304" pitchFamily="18" charset="0"/>
              <a:cs typeface="Times New Roman" panose="02020603050405020304" pitchFamily="18" charset="0"/>
            </a:endParaRPr>
          </a:p>
          <a:p>
            <a:pPr algn="r">
              <a:spcBef>
                <a:spcPct val="0"/>
              </a:spcBef>
            </a:pPr>
            <a:endParaRPr lang="en-GB" altLang="en-US" sz="100" b="1" dirty="0">
              <a:solidFill>
                <a:srgbClr val="FFFF00"/>
              </a:solidFill>
            </a:endParaRPr>
          </a:p>
          <a:p>
            <a:pPr algn="r">
              <a:spcBef>
                <a:spcPct val="0"/>
              </a:spcBef>
            </a:pPr>
            <a:r>
              <a:rPr lang="en-GB" altLang="en-US" sz="3200" b="1" dirty="0">
                <a:solidFill>
                  <a:srgbClr val="FFFF00"/>
                </a:solidFill>
                <a:latin typeface="Times New Roman" panose="02020603050405020304" pitchFamily="18" charset="0"/>
                <a:cs typeface="Times New Roman" panose="02020603050405020304" pitchFamily="18" charset="0"/>
              </a:rPr>
              <a:t>http://homepage.univie.ac.at/Kunibert.Raffer</a:t>
            </a:r>
            <a:endParaRPr lang="en-GB" altLang="en-US" sz="3200" dirty="0">
              <a:latin typeface="Times New Roman" panose="02020603050405020304" pitchFamily="18" charset="0"/>
              <a:cs typeface="Times New Roman" panose="02020603050405020304" pitchFamily="18" charset="0"/>
            </a:endParaRPr>
          </a:p>
          <a:p>
            <a:endParaRPr lang="es-ES_tradnl" sz="800" dirty="0">
              <a:solidFill>
                <a:srgbClr val="FFFF00"/>
              </a:solidFill>
            </a:endParaRPr>
          </a:p>
          <a:p>
            <a:pPr algn="r"/>
            <a:endParaRPr lang="es-ES_tradnl" sz="800" b="1" dirty="0">
              <a:solidFill>
                <a:srgbClr val="FFFF00"/>
              </a:solidFill>
              <a:latin typeface="Times New Roman" panose="02020603050405020304" pitchFamily="18" charset="0"/>
              <a:cs typeface="Times New Roman" panose="02020603050405020304" pitchFamily="18" charset="0"/>
            </a:endParaRPr>
          </a:p>
          <a:p>
            <a:pPr algn="r"/>
            <a:r>
              <a:rPr lang="es-ES_tradnl" b="1" dirty="0">
                <a:solidFill>
                  <a:srgbClr val="FFFF00"/>
                </a:solidFill>
                <a:latin typeface="Times New Roman" panose="02020603050405020304" pitchFamily="18" charset="0"/>
                <a:cs typeface="Times New Roman" panose="02020603050405020304" pitchFamily="18" charset="0"/>
              </a:rPr>
              <a:t>© </a:t>
            </a:r>
            <a:r>
              <a:rPr lang="es-ES_tradnl" b="1" dirty="0" err="1">
                <a:solidFill>
                  <a:srgbClr val="FFFF00"/>
                </a:solidFill>
                <a:latin typeface="Times New Roman" panose="02020603050405020304" pitchFamily="18" charset="0"/>
                <a:cs typeface="Times New Roman" panose="02020603050405020304" pitchFamily="18" charset="0"/>
              </a:rPr>
              <a:t>Kunibert</a:t>
            </a:r>
            <a:r>
              <a:rPr lang="es-ES_tradnl" b="1" dirty="0">
                <a:solidFill>
                  <a:srgbClr val="FFFF00"/>
                </a:solidFill>
                <a:latin typeface="Times New Roman" panose="02020603050405020304" pitchFamily="18" charset="0"/>
                <a:cs typeface="Times New Roman" panose="02020603050405020304" pitchFamily="18" charset="0"/>
              </a:rPr>
              <a:t> Raffer 2017</a:t>
            </a:r>
            <a:endParaRPr lang="es-ES_tradnl" sz="800" b="1" dirty="0">
              <a:solidFill>
                <a:srgbClr val="FFFF00"/>
              </a:solidFill>
              <a:latin typeface="Times New Roman" panose="02020603050405020304" pitchFamily="18" charset="0"/>
              <a:cs typeface="Times New Roman" panose="02020603050405020304" pitchFamily="18" charset="0"/>
            </a:endParaRPr>
          </a:p>
          <a:p>
            <a:endParaRPr lang="es-ES_tradnl" dirty="0"/>
          </a:p>
        </p:txBody>
      </p:sp>
    </p:spTree>
    <p:extLst>
      <p:ext uri="{BB962C8B-B14F-4D97-AF65-F5344CB8AC3E}">
        <p14:creationId xmlns:p14="http://schemas.microsoft.com/office/powerpoint/2010/main" val="174938558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1261</Words>
  <Application>Microsoft Office PowerPoint</Application>
  <PresentationFormat>Bildschirmpräsentation (4:3)</PresentationFormat>
  <Paragraphs>95</Paragraphs>
  <Slides>9</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Times New Roman</vt: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Raffer</dc:creator>
  <cp:lastModifiedBy>Raffer</cp:lastModifiedBy>
  <cp:revision>608</cp:revision>
  <dcterms:created xsi:type="dcterms:W3CDTF">2015-03-30T12:23:44Z</dcterms:created>
  <dcterms:modified xsi:type="dcterms:W3CDTF">2017-11-03T10:22:43Z</dcterms:modified>
</cp:coreProperties>
</file>